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6" r:id="rId2"/>
    <p:sldId id="257" r:id="rId3"/>
    <p:sldId id="258" r:id="rId4"/>
    <p:sldId id="259" r:id="rId5"/>
    <p:sldId id="260" r:id="rId6"/>
    <p:sldId id="305" r:id="rId7"/>
    <p:sldId id="288" r:id="rId8"/>
    <p:sldId id="289" r:id="rId9"/>
    <p:sldId id="261" r:id="rId10"/>
    <p:sldId id="262" r:id="rId11"/>
    <p:sldId id="263" r:id="rId12"/>
    <p:sldId id="264" r:id="rId13"/>
    <p:sldId id="298" r:id="rId14"/>
    <p:sldId id="265" r:id="rId15"/>
    <p:sldId id="266" r:id="rId16"/>
    <p:sldId id="267" r:id="rId17"/>
    <p:sldId id="301" r:id="rId18"/>
    <p:sldId id="302" r:id="rId19"/>
    <p:sldId id="307" r:id="rId20"/>
    <p:sldId id="272" r:id="rId21"/>
    <p:sldId id="273" r:id="rId22"/>
    <p:sldId id="274" r:id="rId23"/>
    <p:sldId id="293" r:id="rId24"/>
    <p:sldId id="294" r:id="rId25"/>
    <p:sldId id="295" r:id="rId26"/>
    <p:sldId id="275" r:id="rId27"/>
    <p:sldId id="287" r:id="rId28"/>
    <p:sldId id="306" r:id="rId29"/>
    <p:sldId id="283" r:id="rId30"/>
    <p:sldId id="284" r:id="rId31"/>
    <p:sldId id="277" r:id="rId32"/>
    <p:sldId id="281" r:id="rId33"/>
    <p:sldId id="276" r:id="rId34"/>
    <p:sldId id="300" r:id="rId35"/>
    <p:sldId id="285" r:id="rId36"/>
    <p:sldId id="286" r:id="rId37"/>
    <p:sldId id="296" r:id="rId38"/>
    <p:sldId id="297" r:id="rId39"/>
    <p:sldId id="299" r:id="rId40"/>
    <p:sldId id="268" r:id="rId41"/>
    <p:sldId id="269" r:id="rId42"/>
    <p:sldId id="291" r:id="rId43"/>
    <p:sldId id="292" r:id="rId44"/>
    <p:sldId id="303" r:id="rId45"/>
    <p:sldId id="304" r:id="rId46"/>
    <p:sldId id="271" r:id="rId47"/>
    <p:sldId id="270" r:id="rId48"/>
    <p:sldId id="282" r:id="rId49"/>
    <p:sldId id="278" r:id="rId50"/>
    <p:sldId id="280" r:id="rId51"/>
    <p:sldId id="279"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2" autoAdjust="0"/>
  </p:normalViewPr>
  <p:slideViewPr>
    <p:cSldViewPr>
      <p:cViewPr>
        <p:scale>
          <a:sx n="75" d="100"/>
          <a:sy n="75" d="100"/>
        </p:scale>
        <p:origin x="-1236" y="120"/>
      </p:cViewPr>
      <p:guideLst>
        <p:guide orient="horz" pos="2160"/>
        <p:guide pos="2880"/>
      </p:guideLst>
    </p:cSldViewPr>
  </p:slideViewPr>
  <p:outlineViewPr>
    <p:cViewPr>
      <p:scale>
        <a:sx n="33" d="100"/>
        <a:sy n="33" d="100"/>
      </p:scale>
      <p:origin x="48" y="13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12A16A08-D7C5-48E4-AEF7-63C0B7436601}" type="datetimeFigureOut">
              <a:rPr lang="en-US" smtClean="0"/>
              <a:pPr/>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ACCD2F-FA95-4DB8-B692-93A067A0F0E5}" type="slidenum">
              <a:rPr lang="en-US" smtClean="0"/>
              <a:pPr/>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A16A08-D7C5-48E4-AEF7-63C0B7436601}" type="datetimeFigureOut">
              <a:rPr lang="en-US" smtClean="0"/>
              <a:pPr/>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ACCD2F-FA95-4DB8-B692-93A067A0F0E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A16A08-D7C5-48E4-AEF7-63C0B7436601}" type="datetimeFigureOut">
              <a:rPr lang="en-US" smtClean="0"/>
              <a:pPr/>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ACCD2F-FA95-4DB8-B692-93A067A0F0E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12A16A08-D7C5-48E4-AEF7-63C0B7436601}" type="datetimeFigureOut">
              <a:rPr lang="en-US" smtClean="0"/>
              <a:pPr/>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ACCD2F-FA95-4DB8-B692-93A067A0F0E5}" type="slidenum">
              <a:rPr lang="en-US" smtClean="0"/>
              <a:pPr/>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A16A08-D7C5-48E4-AEF7-63C0B7436601}" type="datetimeFigureOut">
              <a:rPr lang="en-US" smtClean="0"/>
              <a:pPr/>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ACCD2F-FA95-4DB8-B692-93A067A0F0E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12A16A08-D7C5-48E4-AEF7-63C0B7436601}" type="datetimeFigureOut">
              <a:rPr lang="en-US" smtClean="0"/>
              <a:pPr/>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ACCD2F-FA95-4DB8-B692-93A067A0F0E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2A16A08-D7C5-48E4-AEF7-63C0B7436601}" type="datetimeFigureOut">
              <a:rPr lang="en-US" smtClean="0"/>
              <a:pPr/>
              <a:t>12/5/2017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ACCD2F-FA95-4DB8-B692-93A067A0F0E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A16A08-D7C5-48E4-AEF7-63C0B7436601}" type="datetimeFigureOut">
              <a:rPr lang="en-US" smtClean="0"/>
              <a:pPr/>
              <a:t>12/5/2017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ACCD2F-FA95-4DB8-B692-93A067A0F0E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A16A08-D7C5-48E4-AEF7-63C0B7436601}" type="datetimeFigureOut">
              <a:rPr lang="en-US" smtClean="0"/>
              <a:pPr/>
              <a:t>12/5/2017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ACCD2F-FA95-4DB8-B692-93A067A0F0E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A16A08-D7C5-48E4-AEF7-63C0B7436601}" type="datetimeFigureOut">
              <a:rPr lang="en-US" smtClean="0"/>
              <a:pPr/>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ACCD2F-FA95-4DB8-B692-93A067A0F0E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A16A08-D7C5-48E4-AEF7-63C0B7436601}" type="datetimeFigureOut">
              <a:rPr lang="en-US" smtClean="0"/>
              <a:pPr/>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ACCD2F-FA95-4DB8-B692-93A067A0F0E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12A16A08-D7C5-48E4-AEF7-63C0B7436601}" type="datetimeFigureOut">
              <a:rPr lang="en-US" smtClean="0"/>
              <a:pPr/>
              <a:t>12/5/2017</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1EACCD2F-FA95-4DB8-B692-93A067A0F0E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27000" r="-2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752600"/>
            <a:ext cx="7772400" cy="1842655"/>
          </a:xfrm>
        </p:spPr>
        <p:txBody>
          <a:bodyPr>
            <a:normAutofit fontScale="90000"/>
          </a:bodyPr>
          <a:lstStyle/>
          <a:p>
            <a:r>
              <a:rPr lang="en-US" sz="7200" dirty="0" smtClean="0">
                <a:latin typeface="Times New Roman" pitchFamily="18" charset="0"/>
                <a:cs typeface="Times New Roman" pitchFamily="18" charset="0"/>
              </a:rPr>
              <a:t/>
            </a:r>
            <a:br>
              <a:rPr lang="en-US" sz="7200" dirty="0" smtClean="0">
                <a:latin typeface="Times New Roman" pitchFamily="18" charset="0"/>
                <a:cs typeface="Times New Roman" pitchFamily="18" charset="0"/>
              </a:rPr>
            </a:br>
            <a:r>
              <a:rPr lang="en-US" sz="7200" dirty="0">
                <a:latin typeface="Times New Roman" pitchFamily="18" charset="0"/>
                <a:cs typeface="Times New Roman" pitchFamily="18" charset="0"/>
              </a:rPr>
              <a:t/>
            </a:r>
            <a:br>
              <a:rPr lang="en-US" sz="7200" dirty="0">
                <a:latin typeface="Times New Roman" pitchFamily="18" charset="0"/>
                <a:cs typeface="Times New Roman" pitchFamily="18" charset="0"/>
              </a:rPr>
            </a:br>
            <a:r>
              <a:rPr lang="en-US" sz="7200" dirty="0" smtClean="0">
                <a:latin typeface="Times New Roman" pitchFamily="18" charset="0"/>
                <a:cs typeface="Times New Roman" pitchFamily="18" charset="0"/>
              </a:rPr>
              <a:t/>
            </a:r>
            <a:br>
              <a:rPr lang="en-US" sz="7200" dirty="0" smtClean="0">
                <a:latin typeface="Times New Roman" pitchFamily="18" charset="0"/>
                <a:cs typeface="Times New Roman" pitchFamily="18" charset="0"/>
              </a:rPr>
            </a:br>
            <a:r>
              <a:rPr lang="en-US" sz="7200" dirty="0">
                <a:latin typeface="Times New Roman" pitchFamily="18" charset="0"/>
                <a:cs typeface="Times New Roman" pitchFamily="18" charset="0"/>
              </a:rPr>
              <a:t/>
            </a:r>
            <a:br>
              <a:rPr lang="en-US" sz="7200" dirty="0">
                <a:latin typeface="Times New Roman" pitchFamily="18" charset="0"/>
                <a:cs typeface="Times New Roman" pitchFamily="18" charset="0"/>
              </a:rPr>
            </a:br>
            <a:r>
              <a:rPr lang="en-US" sz="7200" dirty="0" smtClean="0">
                <a:latin typeface="Times New Roman" pitchFamily="18" charset="0"/>
                <a:cs typeface="Times New Roman" pitchFamily="18" charset="0"/>
              </a:rPr>
              <a:t/>
            </a:r>
            <a:br>
              <a:rPr lang="en-US" sz="7200" dirty="0" smtClean="0">
                <a:latin typeface="Times New Roman" pitchFamily="18" charset="0"/>
                <a:cs typeface="Times New Roman" pitchFamily="18" charset="0"/>
              </a:rPr>
            </a:br>
            <a:r>
              <a:rPr lang="en-US" sz="7200" dirty="0">
                <a:latin typeface="Times New Roman" pitchFamily="18" charset="0"/>
                <a:cs typeface="Times New Roman" pitchFamily="18" charset="0"/>
              </a:rPr>
              <a:t/>
            </a:r>
            <a:br>
              <a:rPr lang="en-US" sz="7200" dirty="0">
                <a:latin typeface="Times New Roman" pitchFamily="18" charset="0"/>
                <a:cs typeface="Times New Roman" pitchFamily="18" charset="0"/>
              </a:rPr>
            </a:br>
            <a:r>
              <a:rPr lang="en-US" sz="7200" dirty="0" smtClean="0">
                <a:latin typeface="Times New Roman" pitchFamily="18" charset="0"/>
                <a:cs typeface="Times New Roman" pitchFamily="18" charset="0"/>
              </a:rPr>
              <a:t>ME</a:t>
            </a:r>
            <a:br>
              <a:rPr lang="en-US" sz="72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DISCOVERING YOURSELF</a:t>
            </a:r>
            <a:r>
              <a:rPr lang="en-US" dirty="0" smtClean="0"/>
              <a:t/>
            </a:r>
            <a:br>
              <a:rPr lang="en-US" dirty="0" smtClean="0"/>
            </a:b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764" y="3810000"/>
            <a:ext cx="1409700" cy="1409700"/>
          </a:xfrm>
          <a:prstGeom prst="rect">
            <a:avLst/>
          </a:prstGeom>
        </p:spPr>
      </p:pic>
    </p:spTree>
    <p:extLst>
      <p:ext uri="{BB962C8B-B14F-4D97-AF65-F5344CB8AC3E}">
        <p14:creationId xmlns:p14="http://schemas.microsoft.com/office/powerpoint/2010/main" val="29422865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81000"/>
            <a:ext cx="69342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3581400"/>
            <a:ext cx="7239000" cy="2009775"/>
          </a:xfrm>
          <a:prstGeom prst="rect">
            <a:avLst/>
          </a:prstGeom>
        </p:spPr>
      </p:pic>
    </p:spTree>
    <p:extLst>
      <p:ext uri="{BB962C8B-B14F-4D97-AF65-F5344CB8AC3E}">
        <p14:creationId xmlns:p14="http://schemas.microsoft.com/office/powerpoint/2010/main" val="32585008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381001"/>
            <a:ext cx="68580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667000"/>
            <a:ext cx="6934201" cy="1828800"/>
          </a:xfrm>
          <a:prstGeom prst="rect">
            <a:avLst/>
          </a:prstGeom>
        </p:spPr>
      </p:pic>
      <p:pic>
        <p:nvPicPr>
          <p:cNvPr id="6" name="Picture 5" descr="parent.jpg"/>
          <p:cNvPicPr>
            <a:picLocks noChangeAspect="1"/>
          </p:cNvPicPr>
          <p:nvPr/>
        </p:nvPicPr>
        <p:blipFill>
          <a:blip r:embed="rId4" cstate="print"/>
          <a:stretch>
            <a:fillRect/>
          </a:stretch>
        </p:blipFill>
        <p:spPr>
          <a:xfrm>
            <a:off x="1143000" y="5029200"/>
            <a:ext cx="6934200" cy="1457325"/>
          </a:xfrm>
          <a:prstGeom prst="rect">
            <a:avLst/>
          </a:prstGeom>
        </p:spPr>
      </p:pic>
    </p:spTree>
    <p:extLst>
      <p:ext uri="{BB962C8B-B14F-4D97-AF65-F5344CB8AC3E}">
        <p14:creationId xmlns:p14="http://schemas.microsoft.com/office/powerpoint/2010/main" val="3886371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1066800"/>
            <a:ext cx="6477001" cy="1752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3657600"/>
            <a:ext cx="6629399" cy="1752600"/>
          </a:xfrm>
          <a:prstGeom prst="rect">
            <a:avLst/>
          </a:prstGeom>
        </p:spPr>
      </p:pic>
    </p:spTree>
    <p:extLst>
      <p:ext uri="{BB962C8B-B14F-4D97-AF65-F5344CB8AC3E}">
        <p14:creationId xmlns:p14="http://schemas.microsoft.com/office/powerpoint/2010/main" val="23723069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other.jpg"/>
          <p:cNvPicPr>
            <a:picLocks noGrp="1" noChangeAspect="1"/>
          </p:cNvPicPr>
          <p:nvPr>
            <p:ph sz="quarter" idx="13"/>
          </p:nvPr>
        </p:nvPicPr>
        <p:blipFill>
          <a:blip r:embed="rId2" cstate="print"/>
          <a:stretch>
            <a:fillRect/>
          </a:stretch>
        </p:blipFill>
        <p:spPr>
          <a:xfrm>
            <a:off x="1279525" y="762000"/>
            <a:ext cx="6543675" cy="1933575"/>
          </a:xfrm>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3543300"/>
            <a:ext cx="6477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228600"/>
            <a:ext cx="8305800" cy="6172200"/>
          </a:xfrm>
        </p:spPr>
        <p:txBody>
          <a:bodyPr/>
          <a:lstStyle/>
          <a:p>
            <a:r>
              <a:rPr lang="en-US" sz="2400" dirty="0" smtClean="0"/>
              <a:t>After submitting the form an OTP[ONE TIME PASSWORD] will be generated and sent to the mobile Number for the VERIFICATION of the number</a:t>
            </a:r>
          </a:p>
          <a:p>
            <a:pPr marL="0" indent="0">
              <a:buNone/>
            </a:pPr>
            <a:r>
              <a:rPr lang="en-US" dirty="0"/>
              <a:t> </a:t>
            </a:r>
            <a:r>
              <a:rPr lang="en-US" dirty="0" smtClean="0"/>
              <a:t>      </a:t>
            </a:r>
            <a:r>
              <a:rPr lang="en-US" sz="3200" dirty="0" smtClean="0"/>
              <a:t>STEP 2: </a:t>
            </a:r>
            <a:r>
              <a:rPr lang="en-US" sz="3200" dirty="0" smtClean="0">
                <a:solidFill>
                  <a:schemeClr val="tx2">
                    <a:lumMod val="75000"/>
                  </a:schemeClr>
                </a:solidFill>
              </a:rPr>
              <a:t>ISSUE IDENTIFICATION</a:t>
            </a:r>
          </a:p>
          <a:p>
            <a:pPr marL="0" indent="0"/>
            <a:r>
              <a:rPr lang="en-US" sz="2400" dirty="0" smtClean="0">
                <a:solidFill>
                  <a:schemeClr val="tx2">
                    <a:lumMod val="75000"/>
                  </a:schemeClr>
                </a:solidFill>
              </a:rPr>
              <a:t>   </a:t>
            </a:r>
            <a:r>
              <a:rPr lang="en-US" sz="2400" dirty="0" smtClean="0"/>
              <a:t>Based on the issues faced by the user , appropriate guidance is         provided by the means of games ,videos ,articles .</a:t>
            </a:r>
          </a:p>
          <a:p>
            <a:pPr marL="0" indent="0">
              <a:buNone/>
            </a:pPr>
            <a:endParaRPr lang="en-US" sz="3200" dirty="0" smtClean="0">
              <a:solidFill>
                <a:schemeClr val="tx2">
                  <a:lumMod val="75000"/>
                </a:schemeClr>
              </a:solidFill>
            </a:endParaRPr>
          </a:p>
          <a:p>
            <a:pPr marL="0" indent="0">
              <a:buNone/>
            </a:pPr>
            <a:endParaRPr lang="en-US" sz="3200" dirty="0" smtClean="0">
              <a:solidFill>
                <a:schemeClr val="tx2">
                  <a:lumMod val="75000"/>
                </a:schemeClr>
              </a:solidFill>
            </a:endParaRPr>
          </a:p>
          <a:p>
            <a:pPr marL="0" indent="0">
              <a:buNone/>
            </a:pPr>
            <a:endParaRPr lang="en-US" sz="3200" dirty="0" smtClean="0"/>
          </a:p>
          <a:p>
            <a:pPr marL="0" indent="0">
              <a:buNone/>
            </a:pPr>
            <a:endParaRPr lang="en-US" sz="3200" dirty="0" smtClean="0"/>
          </a:p>
          <a:p>
            <a:pPr marL="0" indent="0">
              <a:buNone/>
            </a:pPr>
            <a:endParaRPr lang="en-US" sz="3200" dirty="0" smtClean="0"/>
          </a:p>
          <a:p>
            <a:pPr marL="0" indent="0">
              <a:buNone/>
            </a:pPr>
            <a:endParaRPr lang="en-US" sz="3200" dirty="0" smtClean="0"/>
          </a:p>
          <a:p>
            <a:pPr marL="0" indent="0">
              <a:buNone/>
            </a:pPr>
            <a:endParaRPr lang="en-US"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3505200"/>
            <a:ext cx="6400800" cy="2362200"/>
          </a:xfrm>
          <a:prstGeom prst="rect">
            <a:avLst/>
          </a:prstGeom>
        </p:spPr>
      </p:pic>
    </p:spTree>
    <p:extLst>
      <p:ext uri="{BB962C8B-B14F-4D97-AF65-F5344CB8AC3E}">
        <p14:creationId xmlns:p14="http://schemas.microsoft.com/office/powerpoint/2010/main" val="41597932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575335"/>
            <a:ext cx="6248400" cy="5200011"/>
          </a:xfrm>
          <a:prstGeom prst="rect">
            <a:avLst/>
          </a:prstGeom>
        </p:spPr>
      </p:pic>
    </p:spTree>
    <p:extLst>
      <p:ext uri="{BB962C8B-B14F-4D97-AF65-F5344CB8AC3E}">
        <p14:creationId xmlns:p14="http://schemas.microsoft.com/office/powerpoint/2010/main" val="1411980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039" y="1371601"/>
            <a:ext cx="7094561" cy="3823074"/>
          </a:xfrm>
          <a:prstGeom prst="rect">
            <a:avLst/>
          </a:prstGeom>
        </p:spPr>
      </p:pic>
    </p:spTree>
    <p:extLst>
      <p:ext uri="{BB962C8B-B14F-4D97-AF65-F5344CB8AC3E}">
        <p14:creationId xmlns:p14="http://schemas.microsoft.com/office/powerpoint/2010/main" val="3736308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924800" cy="1143000"/>
          </a:xfrm>
        </p:spPr>
        <p:txBody>
          <a:bodyPr/>
          <a:lstStyle/>
          <a:p>
            <a:r>
              <a:rPr lang="en-US" dirty="0" smtClean="0"/>
              <a:t>               STEP 3: </a:t>
            </a:r>
            <a:r>
              <a:rPr lang="en-US" dirty="0" smtClean="0">
                <a:solidFill>
                  <a:schemeClr val="tx2">
                    <a:lumMod val="75000"/>
                  </a:schemeClr>
                </a:solidFill>
              </a:rPr>
              <a:t>STRESS IDENTIFIER</a:t>
            </a:r>
            <a:endParaRPr lang="en-US" dirty="0">
              <a:solidFill>
                <a:schemeClr val="tx2">
                  <a:lumMod val="75000"/>
                </a:schemeClr>
              </a:solidFill>
            </a:endParaRPr>
          </a:p>
        </p:txBody>
      </p:sp>
      <p:sp>
        <p:nvSpPr>
          <p:cNvPr id="3" name="Content Placeholder 2"/>
          <p:cNvSpPr>
            <a:spLocks noGrp="1"/>
          </p:cNvSpPr>
          <p:nvPr>
            <p:ph sz="quarter" idx="13"/>
          </p:nvPr>
        </p:nvSpPr>
        <p:spPr>
          <a:xfrm>
            <a:off x="228600" y="1600200"/>
            <a:ext cx="8534400" cy="4800600"/>
          </a:xfrm>
        </p:spPr>
        <p:txBody>
          <a:bodyPr/>
          <a:lstStyle/>
          <a:p>
            <a:r>
              <a:rPr lang="en-US" sz="1800" dirty="0" smtClean="0"/>
              <a:t>The next step </a:t>
            </a:r>
            <a:r>
              <a:rPr lang="en-US" sz="1800" dirty="0"/>
              <a:t>is identifying </a:t>
            </a:r>
            <a:r>
              <a:rPr lang="en-US" sz="1800" dirty="0" smtClean="0"/>
              <a:t>the current level of stress of student .</a:t>
            </a:r>
          </a:p>
          <a:p>
            <a:r>
              <a:rPr lang="en-US" sz="1800" dirty="0" smtClean="0"/>
              <a:t>For this we use </a:t>
            </a:r>
            <a:r>
              <a:rPr lang="en-US" sz="1800" dirty="0"/>
              <a:t>the </a:t>
            </a:r>
            <a:r>
              <a:rPr lang="en-US" sz="1800" dirty="0" smtClean="0"/>
              <a:t>technique called </a:t>
            </a:r>
            <a:r>
              <a:rPr lang="en-US" sz="1800" dirty="0" smtClean="0">
                <a:solidFill>
                  <a:srgbClr val="92D050"/>
                </a:solidFill>
              </a:rPr>
              <a:t>PHOTOPLETHYSMOGRAPHY.</a:t>
            </a:r>
          </a:p>
          <a:p>
            <a:r>
              <a:rPr lang="en-US" sz="1800" dirty="0" smtClean="0"/>
              <a:t>This technique finds the heart </a:t>
            </a:r>
            <a:r>
              <a:rPr lang="en-US" sz="1800" dirty="0"/>
              <a:t>rate </a:t>
            </a:r>
            <a:r>
              <a:rPr lang="en-US" sz="1800" dirty="0" smtClean="0"/>
              <a:t>variability and discovers the rate of stress.</a:t>
            </a:r>
          </a:p>
          <a:p>
            <a:pPr marL="0" indent="0">
              <a:buNone/>
            </a:pPr>
            <a:r>
              <a:rPr lang="en-US" sz="2400" dirty="0" smtClean="0">
                <a:solidFill>
                  <a:schemeClr val="tx2">
                    <a:lumMod val="75000"/>
                  </a:schemeClr>
                </a:solidFill>
              </a:rPr>
              <a:t>     STEPS INVOLVED;</a:t>
            </a:r>
          </a:p>
          <a:p>
            <a:r>
              <a:rPr lang="en-US" sz="1800" dirty="0" smtClean="0"/>
              <a:t>The camera and the flashlight of the phone should be activated.</a:t>
            </a:r>
          </a:p>
          <a:p>
            <a:r>
              <a:rPr lang="en-US" sz="1800" dirty="0" smtClean="0"/>
              <a:t>The student should place his/her thumb over flashlight.</a:t>
            </a:r>
          </a:p>
          <a:p>
            <a:r>
              <a:rPr lang="en-US" sz="1800" dirty="0" smtClean="0"/>
              <a:t>The changing of </a:t>
            </a:r>
            <a:r>
              <a:rPr lang="en-US" sz="1800" dirty="0" err="1" smtClean="0"/>
              <a:t>colour</a:t>
            </a:r>
            <a:r>
              <a:rPr lang="en-US" sz="1800" dirty="0"/>
              <a:t> </a:t>
            </a:r>
            <a:r>
              <a:rPr lang="en-US" sz="1800" dirty="0" smtClean="0"/>
              <a:t>indicates the heart beat.</a:t>
            </a:r>
          </a:p>
          <a:p>
            <a:r>
              <a:rPr lang="en-US" sz="1800" dirty="0" smtClean="0"/>
              <a:t>The heart beat variability is checked.</a:t>
            </a:r>
          </a:p>
          <a:p>
            <a:r>
              <a:rPr lang="en-US" sz="1800" dirty="0" smtClean="0"/>
              <a:t>Heart </a:t>
            </a:r>
            <a:r>
              <a:rPr lang="en-US" sz="1800" dirty="0"/>
              <a:t>beat </a:t>
            </a:r>
            <a:r>
              <a:rPr lang="en-US" sz="1800" dirty="0" smtClean="0"/>
              <a:t>variability is nothing but the time interval between each heart beat.</a:t>
            </a:r>
          </a:p>
          <a:p>
            <a:endParaRPr lang="en-US" sz="1800" dirty="0" smtClean="0"/>
          </a:p>
          <a:p>
            <a:endParaRPr lang="en-US" sz="1800" dirty="0" smtClean="0"/>
          </a:p>
          <a:p>
            <a:endParaRPr lang="en-US" sz="2400" dirty="0" smtClean="0"/>
          </a:p>
          <a:p>
            <a:endParaRPr lang="en-US" dirty="0"/>
          </a:p>
        </p:txBody>
      </p:sp>
    </p:spTree>
    <p:extLst>
      <p:ext uri="{BB962C8B-B14F-4D97-AF65-F5344CB8AC3E}">
        <p14:creationId xmlns:p14="http://schemas.microsoft.com/office/powerpoint/2010/main" val="4048805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sz="quarter" idx="13"/>
          </p:nvPr>
        </p:nvSpPr>
        <p:spPr>
          <a:xfrm>
            <a:off x="381000" y="990600"/>
            <a:ext cx="8458200" cy="5029200"/>
          </a:xfrm>
        </p:spPr>
        <p:txBody>
          <a:bodyPr>
            <a:normAutofit fontScale="92500" lnSpcReduction="20000"/>
          </a:bodyPr>
          <a:lstStyle/>
          <a:p>
            <a:pPr marL="0" indent="0">
              <a:buNone/>
            </a:pPr>
            <a:r>
              <a:rPr lang="en-US" sz="2000" dirty="0" smtClean="0">
                <a:solidFill>
                  <a:schemeClr val="tx2">
                    <a:lumMod val="75000"/>
                  </a:schemeClr>
                </a:solidFill>
              </a:rPr>
              <a:t>NORMAL PERSON:</a:t>
            </a:r>
          </a:p>
          <a:p>
            <a:pPr marL="0" indent="0">
              <a:buNone/>
            </a:pPr>
            <a:r>
              <a:rPr lang="en-US" sz="2000" dirty="0" smtClean="0">
                <a:solidFill>
                  <a:schemeClr val="tx2">
                    <a:lumMod val="75000"/>
                  </a:schemeClr>
                </a:solidFill>
              </a:rPr>
              <a:t>                                           AGED  18+</a:t>
            </a:r>
          </a:p>
          <a:p>
            <a:r>
              <a:rPr lang="en-US" sz="2000" dirty="0" smtClean="0"/>
              <a:t>Heart beat between 60 to 100 beats per min.</a:t>
            </a:r>
          </a:p>
          <a:p>
            <a:pPr marL="0" indent="0">
              <a:buNone/>
            </a:pPr>
            <a:r>
              <a:rPr lang="en-US" sz="2000" dirty="0" smtClean="0">
                <a:solidFill>
                  <a:schemeClr val="tx2">
                    <a:lumMod val="75000"/>
                  </a:schemeClr>
                </a:solidFill>
              </a:rPr>
              <a:t>                                            AGED 6 TO 17</a:t>
            </a:r>
          </a:p>
          <a:p>
            <a:r>
              <a:rPr lang="en-US" sz="2000" dirty="0"/>
              <a:t>Heart beat between </a:t>
            </a:r>
            <a:r>
              <a:rPr lang="en-US" sz="2000" dirty="0" smtClean="0"/>
              <a:t>70 </a:t>
            </a:r>
            <a:r>
              <a:rPr lang="en-US" sz="2000" dirty="0"/>
              <a:t>to 100 beats per min</a:t>
            </a:r>
            <a:r>
              <a:rPr lang="en-US" sz="2000" dirty="0" smtClean="0"/>
              <a:t>.</a:t>
            </a:r>
          </a:p>
          <a:p>
            <a:pPr marL="0" indent="0">
              <a:buNone/>
            </a:pPr>
            <a:r>
              <a:rPr lang="en-US" sz="2000" dirty="0" smtClean="0">
                <a:solidFill>
                  <a:schemeClr val="tx2">
                    <a:lumMod val="75000"/>
                  </a:schemeClr>
                </a:solidFill>
              </a:rPr>
              <a:t>STRESSED PERSON:</a:t>
            </a:r>
          </a:p>
          <a:p>
            <a:r>
              <a:rPr lang="en-US" sz="2000" dirty="0" smtClean="0"/>
              <a:t>Heart beat greater than 100 beats per min for all age group.</a:t>
            </a:r>
          </a:p>
          <a:p>
            <a:pPr marL="0" indent="0">
              <a:buNone/>
            </a:pPr>
            <a:r>
              <a:rPr lang="en-US" sz="2200" dirty="0" smtClean="0">
                <a:solidFill>
                  <a:schemeClr val="tx2">
                    <a:lumMod val="75000"/>
                  </a:schemeClr>
                </a:solidFill>
              </a:rPr>
              <a:t>STRESS INDEX:</a:t>
            </a:r>
          </a:p>
          <a:p>
            <a:r>
              <a:rPr lang="en-US" sz="2200" dirty="0"/>
              <a:t>T</a:t>
            </a:r>
            <a:r>
              <a:rPr lang="en-US" sz="2200" dirty="0" smtClean="0"/>
              <a:t>he </a:t>
            </a:r>
            <a:r>
              <a:rPr lang="en-US" sz="2400" dirty="0"/>
              <a:t>heart rate </a:t>
            </a:r>
            <a:r>
              <a:rPr lang="en-US" sz="2400" dirty="0" smtClean="0"/>
              <a:t>variability graph is drawn.</a:t>
            </a:r>
          </a:p>
          <a:p>
            <a:r>
              <a:rPr lang="en-US" sz="2400" dirty="0" smtClean="0"/>
              <a:t>The stress index is calculated based on graph</a:t>
            </a:r>
            <a:endParaRPr lang="en-US" sz="2200" dirty="0" smtClean="0"/>
          </a:p>
          <a:p>
            <a:pPr marL="0" indent="0">
              <a:buNone/>
            </a:pPr>
            <a:endParaRPr lang="en-US" sz="2200" dirty="0">
              <a:solidFill>
                <a:schemeClr val="tx2">
                  <a:lumMod val="75000"/>
                </a:schemeClr>
              </a:solidFill>
            </a:endParaRPr>
          </a:p>
          <a:p>
            <a:pPr marL="0" indent="0">
              <a:buNone/>
            </a:pPr>
            <a:endParaRPr lang="en-US" sz="2000" dirty="0" smtClean="0">
              <a:solidFill>
                <a:schemeClr val="tx2">
                  <a:lumMod val="75000"/>
                </a:schemeClr>
              </a:solidFill>
            </a:endParaRPr>
          </a:p>
          <a:p>
            <a:pPr marL="0" indent="0">
              <a:buNone/>
            </a:pPr>
            <a:r>
              <a:rPr lang="en-US" sz="2000" dirty="0"/>
              <a:t> </a:t>
            </a:r>
            <a:r>
              <a:rPr lang="en-US" sz="2000" dirty="0" smtClean="0"/>
              <a:t>                                              </a:t>
            </a:r>
          </a:p>
          <a:p>
            <a:pPr marL="0" indent="0">
              <a:buNone/>
            </a:pPr>
            <a:endParaRPr lang="en-US" sz="2000" dirty="0"/>
          </a:p>
        </p:txBody>
      </p:sp>
    </p:spTree>
    <p:extLst>
      <p:ext uri="{BB962C8B-B14F-4D97-AF65-F5344CB8AC3E}">
        <p14:creationId xmlns:p14="http://schemas.microsoft.com/office/powerpoint/2010/main" val="838794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79320" y="990600"/>
            <a:ext cx="8155080" cy="4724400"/>
          </a:xfrm>
        </p:spPr>
      </p:pic>
    </p:spTree>
    <p:extLst>
      <p:ext uri="{BB962C8B-B14F-4D97-AF65-F5344CB8AC3E}">
        <p14:creationId xmlns:p14="http://schemas.microsoft.com/office/powerpoint/2010/main" val="2020107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a:t/>
            </a:r>
            <a:br>
              <a:rPr lang="en-US" dirty="0"/>
            </a:br>
            <a:r>
              <a:rPr lang="en-US" dirty="0" smtClean="0">
                <a:solidFill>
                  <a:schemeClr val="bg1"/>
                </a:solidFill>
              </a:rPr>
              <a:t>                                   </a:t>
            </a:r>
            <a:r>
              <a:rPr lang="en-US" sz="3600" dirty="0" smtClean="0">
                <a:solidFill>
                  <a:schemeClr val="bg1"/>
                </a:solidFill>
                <a:latin typeface="Times New Roman" pitchFamily="18" charset="0"/>
                <a:cs typeface="Times New Roman" pitchFamily="18" charset="0"/>
              </a:rPr>
              <a:t>BY</a:t>
            </a:r>
            <a:r>
              <a:rPr lang="en-US" dirty="0" smtClean="0">
                <a:solidFill>
                  <a:schemeClr val="bg1"/>
                </a:solidFill>
              </a:rPr>
              <a:t/>
            </a:r>
            <a:br>
              <a:rPr lang="en-US" dirty="0" smtClean="0">
                <a:solidFill>
                  <a:schemeClr val="bg1"/>
                </a:solidFill>
              </a:rPr>
            </a:br>
            <a:endParaRPr lang="en-US" dirty="0">
              <a:solidFill>
                <a:schemeClr val="bg1"/>
              </a:solidFill>
            </a:endParaRPr>
          </a:p>
        </p:txBody>
      </p:sp>
      <p:sp>
        <p:nvSpPr>
          <p:cNvPr id="3" name="Content Placeholder 2"/>
          <p:cNvSpPr>
            <a:spLocks noGrp="1"/>
          </p:cNvSpPr>
          <p:nvPr>
            <p:ph sz="quarter" idx="13"/>
          </p:nvPr>
        </p:nvSpPr>
        <p:spPr>
          <a:xfrm>
            <a:off x="457200" y="1066800"/>
            <a:ext cx="8534400" cy="4953000"/>
          </a:xfrm>
        </p:spPr>
        <p:txBody>
          <a:bodyPr>
            <a:normAutofit fontScale="92500" lnSpcReduction="10000"/>
          </a:bodyPr>
          <a:lstStyle/>
          <a:p>
            <a:pPr marL="0" indent="0">
              <a:buNone/>
            </a:pPr>
            <a:r>
              <a:rPr lang="en-US" sz="2400" b="1" dirty="0">
                <a:solidFill>
                  <a:schemeClr val="bg1"/>
                </a:solidFill>
              </a:rPr>
              <a:t> </a:t>
            </a:r>
            <a:r>
              <a:rPr lang="en-US" sz="2400" b="1" dirty="0" smtClean="0">
                <a:solidFill>
                  <a:schemeClr val="bg1"/>
                </a:solidFill>
              </a:rPr>
              <a:t>                                              </a:t>
            </a:r>
          </a:p>
          <a:p>
            <a:pPr marL="0" indent="0">
              <a:buNone/>
            </a:pPr>
            <a:r>
              <a:rPr lang="en-US" sz="2400" b="1" dirty="0">
                <a:solidFill>
                  <a:schemeClr val="bg1"/>
                </a:solidFill>
              </a:rPr>
              <a:t> </a:t>
            </a:r>
            <a:r>
              <a:rPr lang="en-US" sz="2400" b="1" dirty="0" smtClean="0">
                <a:solidFill>
                  <a:schemeClr val="bg1"/>
                </a:solidFill>
              </a:rPr>
              <a:t>                                              AKILA</a:t>
            </a:r>
          </a:p>
          <a:p>
            <a:pPr marL="0" indent="0">
              <a:buNone/>
            </a:pPr>
            <a:r>
              <a:rPr lang="en-US" sz="2400" b="1" dirty="0" smtClean="0">
                <a:solidFill>
                  <a:schemeClr val="bg1"/>
                </a:solidFill>
              </a:rPr>
              <a:t>                                               AKSHAYA</a:t>
            </a:r>
          </a:p>
          <a:p>
            <a:pPr marL="0" indent="0">
              <a:buNone/>
            </a:pPr>
            <a:r>
              <a:rPr lang="en-US" sz="2400" b="1" dirty="0" smtClean="0">
                <a:solidFill>
                  <a:schemeClr val="bg1"/>
                </a:solidFill>
              </a:rPr>
              <a:t>                                              GAYATHRI</a:t>
            </a:r>
          </a:p>
          <a:p>
            <a:pPr marL="0" indent="0">
              <a:buNone/>
            </a:pPr>
            <a:r>
              <a:rPr lang="en-US" sz="2400" b="1" dirty="0" smtClean="0">
                <a:solidFill>
                  <a:schemeClr val="bg1"/>
                </a:solidFill>
              </a:rPr>
              <a:t>                                              GNANAPRIYA</a:t>
            </a:r>
          </a:p>
          <a:p>
            <a:pPr marL="0" indent="0">
              <a:buNone/>
            </a:pPr>
            <a:r>
              <a:rPr lang="en-US" sz="2400" b="1" dirty="0" smtClean="0">
                <a:solidFill>
                  <a:schemeClr val="bg1"/>
                </a:solidFill>
              </a:rPr>
              <a:t>                                              HARINI PAVITHRA</a:t>
            </a:r>
          </a:p>
          <a:p>
            <a:pPr marL="0" indent="0">
              <a:buNone/>
            </a:pPr>
            <a:r>
              <a:rPr lang="en-US" sz="2400" b="1" dirty="0" smtClean="0">
                <a:solidFill>
                  <a:schemeClr val="bg1"/>
                </a:solidFill>
              </a:rPr>
              <a:t>                                              ISHWARAYA </a:t>
            </a:r>
          </a:p>
          <a:p>
            <a:pPr marL="0" indent="0">
              <a:buNone/>
            </a:pPr>
            <a:r>
              <a:rPr lang="en-US" sz="2400" b="1" dirty="0" smtClean="0">
                <a:solidFill>
                  <a:schemeClr val="bg1"/>
                </a:solidFill>
              </a:rPr>
              <a:t>                                             </a:t>
            </a:r>
          </a:p>
          <a:p>
            <a:pPr marL="0" indent="0">
              <a:buNone/>
            </a:pPr>
            <a:endParaRPr lang="en-US" b="1" dirty="0">
              <a:solidFill>
                <a:schemeClr val="bg1"/>
              </a:solidFill>
            </a:endParaRPr>
          </a:p>
          <a:p>
            <a:pPr marL="0" indent="0">
              <a:buNone/>
            </a:pPr>
            <a:r>
              <a:rPr lang="en-US" sz="2400" b="1" dirty="0" smtClean="0">
                <a:solidFill>
                  <a:srgbClr val="FFC000"/>
                </a:solidFill>
              </a:rPr>
              <a:t>DEPARTMENT OF COMPUTER SCIENCE AND  ENGINEERING</a:t>
            </a:r>
          </a:p>
          <a:p>
            <a:pPr marL="0" indent="0">
              <a:buNone/>
            </a:pPr>
            <a:r>
              <a:rPr lang="en-US" sz="2400" b="1" dirty="0" smtClean="0">
                <a:solidFill>
                  <a:srgbClr val="FFC000"/>
                </a:solidFill>
              </a:rPr>
              <a:t>                  SRI  SAI RAM ENGINEERING COLLEGE</a:t>
            </a:r>
            <a:endParaRPr lang="en-US" sz="2400" b="1" dirty="0">
              <a:solidFill>
                <a:srgbClr val="FFC000"/>
              </a:solidFill>
            </a:endParaRPr>
          </a:p>
          <a:p>
            <a:pPr marL="0" indent="0">
              <a:buNone/>
            </a:pPr>
            <a:endParaRPr lang="en-US" dirty="0">
              <a:solidFill>
                <a:srgbClr val="FFC000"/>
              </a:solidFill>
            </a:endParaRPr>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2651945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STEP 4: </a:t>
            </a:r>
            <a:r>
              <a:rPr lang="en-US" dirty="0" smtClean="0">
                <a:solidFill>
                  <a:schemeClr val="tx2">
                    <a:lumMod val="75000"/>
                  </a:schemeClr>
                </a:solidFill>
              </a:rPr>
              <a:t>games</a:t>
            </a:r>
            <a:endParaRPr lang="en-US" dirty="0">
              <a:solidFill>
                <a:schemeClr val="tx2">
                  <a:lumMod val="75000"/>
                </a:schemeClr>
              </a:solidFill>
            </a:endParaRPr>
          </a:p>
        </p:txBody>
      </p:sp>
      <p:sp>
        <p:nvSpPr>
          <p:cNvPr id="3" name="Content Placeholder 2"/>
          <p:cNvSpPr>
            <a:spLocks noGrp="1"/>
          </p:cNvSpPr>
          <p:nvPr>
            <p:ph sz="quarter" idx="13"/>
          </p:nvPr>
        </p:nvSpPr>
        <p:spPr/>
        <p:txBody>
          <a:bodyPr>
            <a:normAutofit fontScale="92500"/>
          </a:bodyPr>
          <a:lstStyle/>
          <a:p>
            <a:pPr>
              <a:buFont typeface="Wingdings" pitchFamily="2" charset="2"/>
              <a:buChar char="§"/>
            </a:pPr>
            <a:r>
              <a:rPr lang="en-US" sz="2400" dirty="0"/>
              <a:t> we introduce some games for students to reduce their mental stress and improve the concentration power.</a:t>
            </a:r>
          </a:p>
          <a:p>
            <a:pPr>
              <a:buFont typeface="Wingdings" pitchFamily="2" charset="2"/>
              <a:buChar char="§"/>
            </a:pPr>
            <a:r>
              <a:rPr lang="en-US" sz="2400" dirty="0" smtClean="0"/>
              <a:t>The </a:t>
            </a:r>
            <a:r>
              <a:rPr lang="en-US" sz="2400" dirty="0"/>
              <a:t>games </a:t>
            </a:r>
            <a:r>
              <a:rPr lang="en-US" sz="2400" dirty="0" smtClean="0"/>
              <a:t>are  loaded </a:t>
            </a:r>
            <a:r>
              <a:rPr lang="en-US" sz="2400" dirty="0"/>
              <a:t>from the database based on their stress level</a:t>
            </a:r>
            <a:r>
              <a:rPr lang="en-US" sz="2400" dirty="0" smtClean="0"/>
              <a:t>.</a:t>
            </a:r>
          </a:p>
          <a:p>
            <a:pPr>
              <a:buFont typeface="Wingdings" pitchFamily="2" charset="2"/>
              <a:buChar char="Ø"/>
            </a:pPr>
            <a:r>
              <a:rPr lang="en-US" sz="2400" dirty="0">
                <a:solidFill>
                  <a:schemeClr val="tx2">
                    <a:lumMod val="75000"/>
                  </a:schemeClr>
                </a:solidFill>
              </a:rPr>
              <a:t>STUDY RELATED GAMES:</a:t>
            </a:r>
          </a:p>
          <a:p>
            <a:pPr>
              <a:buNone/>
            </a:pPr>
            <a:r>
              <a:rPr lang="en-US" sz="2400" dirty="0" smtClean="0"/>
              <a:t> </a:t>
            </a:r>
            <a:r>
              <a:rPr lang="en-US" sz="2400" dirty="0" smtClean="0">
                <a:solidFill>
                  <a:schemeClr val="tx2">
                    <a:lumMod val="75000"/>
                  </a:schemeClr>
                </a:solidFill>
              </a:rPr>
              <a:t>SIMPLE </a:t>
            </a:r>
            <a:r>
              <a:rPr lang="en-US" sz="2400" dirty="0">
                <a:solidFill>
                  <a:schemeClr val="tx2">
                    <a:lumMod val="75000"/>
                  </a:schemeClr>
                </a:solidFill>
              </a:rPr>
              <a:t>MATH  GAME </a:t>
            </a:r>
            <a:r>
              <a:rPr lang="en-US" sz="2400" dirty="0"/>
              <a:t>:-</a:t>
            </a:r>
          </a:p>
          <a:p>
            <a:pPr>
              <a:buFont typeface="Wingdings" pitchFamily="2" charset="2"/>
              <a:buChar char="§"/>
            </a:pPr>
            <a:r>
              <a:rPr lang="en-US" sz="2400" dirty="0"/>
              <a:t>The simple tricks and quiz are discussed here</a:t>
            </a:r>
          </a:p>
          <a:p>
            <a:pPr>
              <a:buNone/>
            </a:pPr>
            <a:r>
              <a:rPr lang="en-US" sz="2400" dirty="0"/>
              <a:t>     This  game will really  helps  to  sharpen their basic mathematics skills with </a:t>
            </a:r>
          </a:p>
          <a:p>
            <a:pPr>
              <a:buNone/>
            </a:pPr>
            <a:r>
              <a:rPr lang="en-US" sz="2400" dirty="0"/>
              <a:t>unlimited practices</a:t>
            </a:r>
            <a:r>
              <a:rPr lang="en-US" sz="2400" dirty="0" smtClean="0"/>
              <a:t>.</a:t>
            </a:r>
          </a:p>
          <a:p>
            <a:pPr>
              <a:buNone/>
            </a:pPr>
            <a:endParaRPr lang="en-US" sz="2400" i="1" dirty="0" smtClean="0"/>
          </a:p>
          <a:p>
            <a:pPr>
              <a:buNone/>
            </a:pPr>
            <a:endParaRPr lang="en-US" sz="1800" i="1" dirty="0"/>
          </a:p>
          <a:p>
            <a:pPr>
              <a:buFont typeface="Wingdings" pitchFamily="2" charset="2"/>
              <a:buChar char="Ø"/>
            </a:pPr>
            <a:endParaRPr lang="en-US" sz="1800" i="1" u="sng" dirty="0"/>
          </a:p>
          <a:p>
            <a:pPr>
              <a:buFont typeface="Wingdings" pitchFamily="2" charset="2"/>
              <a:buChar char="§"/>
            </a:pPr>
            <a:endParaRPr lang="en-US" sz="1800" dirty="0"/>
          </a:p>
          <a:p>
            <a:endParaRPr lang="en-US" dirty="0"/>
          </a:p>
        </p:txBody>
      </p:sp>
    </p:spTree>
    <p:extLst>
      <p:ext uri="{BB962C8B-B14F-4D97-AF65-F5344CB8AC3E}">
        <p14:creationId xmlns:p14="http://schemas.microsoft.com/office/powerpoint/2010/main" val="53305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28600" y="457200"/>
            <a:ext cx="8686800" cy="5257800"/>
          </a:xfrm>
        </p:spPr>
        <p:txBody>
          <a:bodyPr/>
          <a:lstStyle/>
          <a:p>
            <a:pPr marL="0" indent="0">
              <a:buNone/>
            </a:pPr>
            <a:r>
              <a:rPr lang="en-US" sz="2800" dirty="0">
                <a:solidFill>
                  <a:schemeClr val="tx2">
                    <a:lumMod val="75000"/>
                  </a:schemeClr>
                </a:solidFill>
              </a:rPr>
              <a:t>ENGLISH RELATED APP</a:t>
            </a:r>
            <a:r>
              <a:rPr lang="en-US" sz="2800" dirty="0" smtClean="0">
                <a:solidFill>
                  <a:schemeClr val="tx2">
                    <a:lumMod val="75000"/>
                  </a:schemeClr>
                </a:solidFill>
              </a:rPr>
              <a:t>:</a:t>
            </a:r>
          </a:p>
          <a:p>
            <a:r>
              <a:rPr lang="en-US" sz="2000" dirty="0" smtClean="0"/>
              <a:t>One of the primary stress of student is speaking </a:t>
            </a:r>
            <a:r>
              <a:rPr lang="en-US" sz="2000" dirty="0" err="1" smtClean="0"/>
              <a:t>english</a:t>
            </a:r>
            <a:r>
              <a:rPr lang="en-US" sz="2000" dirty="0" smtClean="0"/>
              <a:t> correctly</a:t>
            </a:r>
            <a:endParaRPr lang="en-US" sz="2000" dirty="0"/>
          </a:p>
          <a:p>
            <a:r>
              <a:rPr lang="en-US" sz="2000" dirty="0" smtClean="0"/>
              <a:t>To </a:t>
            </a:r>
            <a:r>
              <a:rPr lang="en-US" sz="2000" dirty="0"/>
              <a:t>improve their communication skills we provide a link for  British council app</a:t>
            </a:r>
          </a:p>
          <a:p>
            <a:endParaRPr lang="en-US" sz="2800" i="1" dirty="0"/>
          </a:p>
          <a:p>
            <a:pPr>
              <a:buNone/>
            </a:pPr>
            <a:r>
              <a:rPr lang="en-US" i="1" dirty="0"/>
              <a:t>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971800"/>
            <a:ext cx="3876675" cy="289083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2971800"/>
            <a:ext cx="3276600" cy="2890837"/>
          </a:xfrm>
          <a:prstGeom prst="rect">
            <a:avLst/>
          </a:prstGeom>
        </p:spPr>
      </p:pic>
    </p:spTree>
    <p:extLst>
      <p:ext uri="{BB962C8B-B14F-4D97-AF65-F5344CB8AC3E}">
        <p14:creationId xmlns:p14="http://schemas.microsoft.com/office/powerpoint/2010/main" val="317523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chemeClr val="tx2">
                    <a:lumMod val="75000"/>
                  </a:schemeClr>
                </a:solidFill>
              </a:rPr>
              <a:t>OTHER  </a:t>
            </a:r>
            <a:r>
              <a:rPr lang="en-US" sz="3200" b="1" dirty="0" smtClean="0">
                <a:solidFill>
                  <a:schemeClr val="tx2">
                    <a:lumMod val="75000"/>
                  </a:schemeClr>
                </a:solidFill>
              </a:rPr>
              <a:t>mind  </a:t>
            </a:r>
            <a:r>
              <a:rPr lang="en-US" sz="3200" b="1" dirty="0">
                <a:solidFill>
                  <a:schemeClr val="tx2">
                    <a:lumMod val="75000"/>
                  </a:schemeClr>
                </a:solidFill>
              </a:rPr>
              <a:t>RELATED GAMES</a:t>
            </a:r>
            <a:r>
              <a:rPr lang="en-US" sz="3200" dirty="0">
                <a:solidFill>
                  <a:schemeClr val="tx2">
                    <a:lumMod val="75000"/>
                  </a:schemeClr>
                </a:solidFill>
              </a:rPr>
              <a:t>:</a:t>
            </a:r>
            <a:endParaRPr lang="en-US" dirty="0">
              <a:solidFill>
                <a:schemeClr val="tx2">
                  <a:lumMod val="75000"/>
                </a:schemeClr>
              </a:solidFill>
            </a:endParaRPr>
          </a:p>
        </p:txBody>
      </p:sp>
      <p:sp>
        <p:nvSpPr>
          <p:cNvPr id="3" name="Content Placeholder 2"/>
          <p:cNvSpPr>
            <a:spLocks noGrp="1"/>
          </p:cNvSpPr>
          <p:nvPr>
            <p:ph sz="quarter" idx="13"/>
          </p:nvPr>
        </p:nvSpPr>
        <p:spPr/>
        <p:txBody>
          <a:bodyPr>
            <a:normAutofit fontScale="92500" lnSpcReduction="10000"/>
          </a:bodyPr>
          <a:lstStyle/>
          <a:p>
            <a:pPr>
              <a:buNone/>
            </a:pPr>
            <a:r>
              <a:rPr lang="en-US" sz="2800" dirty="0" smtClean="0"/>
              <a:t>These games are very helpful to solve their stress as well as a first to their future goals . The </a:t>
            </a:r>
            <a:r>
              <a:rPr lang="en-US" sz="2800" dirty="0"/>
              <a:t>games are</a:t>
            </a:r>
          </a:p>
          <a:p>
            <a:pPr>
              <a:buFont typeface="Wingdings" pitchFamily="2" charset="2"/>
              <a:buChar char="ü"/>
            </a:pPr>
            <a:r>
              <a:rPr lang="en-US" sz="2800" dirty="0" smtClean="0"/>
              <a:t>passion</a:t>
            </a:r>
            <a:endParaRPr lang="en-US" sz="2800" dirty="0"/>
          </a:p>
          <a:p>
            <a:pPr>
              <a:buFont typeface="Wingdings" pitchFamily="2" charset="2"/>
              <a:buChar char="ü"/>
            </a:pPr>
            <a:r>
              <a:rPr lang="en-US" sz="2800" dirty="0"/>
              <a:t>Decision making</a:t>
            </a:r>
          </a:p>
          <a:p>
            <a:pPr>
              <a:buFont typeface="Wingdings" pitchFamily="2" charset="2"/>
              <a:buChar char="ü"/>
            </a:pPr>
            <a:r>
              <a:rPr lang="en-US" sz="2800" dirty="0"/>
              <a:t>Stop.</a:t>
            </a:r>
          </a:p>
          <a:p>
            <a:pPr>
              <a:buFont typeface="Wingdings" pitchFamily="2" charset="2"/>
              <a:buChar char="ü"/>
            </a:pPr>
            <a:r>
              <a:rPr lang="en-US" sz="2800" dirty="0"/>
              <a:t>Doodle</a:t>
            </a:r>
          </a:p>
          <a:p>
            <a:pPr>
              <a:buFont typeface="Wingdings" pitchFamily="2" charset="2"/>
              <a:buChar char="ü"/>
            </a:pPr>
            <a:r>
              <a:rPr lang="en-US" sz="2800" dirty="0" smtClean="0"/>
              <a:t>Jigsaw </a:t>
            </a:r>
          </a:p>
          <a:p>
            <a:pPr>
              <a:buFont typeface="Wingdings" pitchFamily="2" charset="2"/>
              <a:buChar char="ü"/>
            </a:pPr>
            <a:r>
              <a:rPr lang="en-US" sz="2800" dirty="0" smtClean="0"/>
              <a:t>Aim creator ETC.</a:t>
            </a:r>
            <a:endParaRPr lang="en-US" sz="2800" dirty="0"/>
          </a:p>
          <a:p>
            <a:pPr marL="0" indent="0">
              <a:buNone/>
            </a:pPr>
            <a:endParaRPr lang="en-US" dirty="0"/>
          </a:p>
        </p:txBody>
      </p:sp>
    </p:spTree>
    <p:extLst>
      <p:ext uri="{BB962C8B-B14F-4D97-AF65-F5344CB8AC3E}">
        <p14:creationId xmlns:p14="http://schemas.microsoft.com/office/powerpoint/2010/main" val="5052753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28600" y="228600"/>
            <a:ext cx="8686800" cy="6172200"/>
          </a:xfrm>
        </p:spPr>
        <p:txBody>
          <a:bodyPr>
            <a:normAutofit lnSpcReduction="10000"/>
          </a:bodyPr>
          <a:lstStyle/>
          <a:p>
            <a:pPr marL="0" indent="0">
              <a:buNone/>
            </a:pPr>
            <a:r>
              <a:rPr lang="en-US" sz="2400" dirty="0" smtClean="0">
                <a:solidFill>
                  <a:schemeClr val="tx2">
                    <a:lumMod val="75000"/>
                  </a:schemeClr>
                </a:solidFill>
              </a:rPr>
              <a:t>PASSION GAME </a:t>
            </a:r>
            <a:r>
              <a:rPr lang="en-US" sz="2400" dirty="0" smtClean="0"/>
              <a:t>:</a:t>
            </a:r>
          </a:p>
          <a:p>
            <a:r>
              <a:rPr lang="en-US" sz="2400" dirty="0" smtClean="0"/>
              <a:t>We ask the students to give their  10 passions</a:t>
            </a:r>
          </a:p>
          <a:p>
            <a:r>
              <a:rPr lang="en-US" sz="2400" dirty="0" smtClean="0"/>
              <a:t>From that we help them to discover their top 3 passions</a:t>
            </a:r>
          </a:p>
          <a:p>
            <a:r>
              <a:rPr lang="en-US" sz="2400" dirty="0" smtClean="0"/>
              <a:t>Based on the topmost passions we give them notifications with inspiring quotes. </a:t>
            </a:r>
          </a:p>
          <a:p>
            <a:r>
              <a:rPr lang="en-US" sz="2400" dirty="0" smtClean="0"/>
              <a:t>It makes them to concentrate more to achieve their passion.</a:t>
            </a:r>
          </a:p>
          <a:p>
            <a:pPr marL="0" indent="0">
              <a:buNone/>
            </a:pPr>
            <a:r>
              <a:rPr lang="en-US" sz="2400" dirty="0" smtClean="0">
                <a:solidFill>
                  <a:schemeClr val="tx2">
                    <a:lumMod val="75000"/>
                  </a:schemeClr>
                </a:solidFill>
              </a:rPr>
              <a:t> AIM CREATOR:</a:t>
            </a:r>
          </a:p>
          <a:p>
            <a:r>
              <a:rPr lang="en-US" sz="2400" dirty="0" smtClean="0"/>
              <a:t>From the 10 passions, </a:t>
            </a:r>
            <a:r>
              <a:rPr lang="en-US" sz="2400" dirty="0"/>
              <a:t>the </a:t>
            </a:r>
            <a:r>
              <a:rPr lang="en-US" sz="2400" dirty="0" smtClean="0"/>
              <a:t>interested field is </a:t>
            </a:r>
            <a:r>
              <a:rPr lang="en-US" sz="2400" dirty="0">
                <a:latin typeface="Times New Roman" pitchFamily="18" charset="0"/>
                <a:cs typeface="Times New Roman" pitchFamily="18" charset="0"/>
              </a:rPr>
              <a:t>recognized</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Based on the most interested field the aim is set for the students</a:t>
            </a:r>
          </a:p>
          <a:p>
            <a:r>
              <a:rPr lang="en-US" sz="2400" dirty="0" smtClean="0">
                <a:latin typeface="Times New Roman" pitchFamily="18" charset="0"/>
                <a:cs typeface="Times New Roman" pitchFamily="18" charset="0"/>
              </a:rPr>
              <a:t>Each day the task is to maintain a record of things that he/she done for their aim</a:t>
            </a:r>
          </a:p>
          <a:p>
            <a:r>
              <a:rPr lang="en-US" sz="2400" dirty="0" smtClean="0">
                <a:latin typeface="Times New Roman" pitchFamily="18" charset="0"/>
                <a:cs typeface="Times New Roman" pitchFamily="18" charset="0"/>
              </a:rPr>
              <a:t>A graph is achieved at every weak end based on their record activities</a:t>
            </a:r>
            <a:endParaRPr lang="en-US" sz="2400" dirty="0"/>
          </a:p>
          <a:p>
            <a:endParaRPr lang="en-US" sz="2400" dirty="0" smtClean="0"/>
          </a:p>
        </p:txBody>
      </p:sp>
    </p:spTree>
    <p:extLst>
      <p:ext uri="{BB962C8B-B14F-4D97-AF65-F5344CB8AC3E}">
        <p14:creationId xmlns:p14="http://schemas.microsoft.com/office/powerpoint/2010/main" val="16963032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4800" y="228600"/>
            <a:ext cx="8534400" cy="6248400"/>
          </a:xfrm>
        </p:spPr>
        <p:txBody>
          <a:bodyPr>
            <a:normAutofit fontScale="92500" lnSpcReduction="10000"/>
          </a:bodyPr>
          <a:lstStyle/>
          <a:p>
            <a:pPr marL="0" indent="0">
              <a:buNone/>
            </a:pPr>
            <a:r>
              <a:rPr lang="en-US" sz="3200" dirty="0" smtClean="0">
                <a:solidFill>
                  <a:schemeClr val="tx2">
                    <a:lumMod val="75000"/>
                  </a:schemeClr>
                </a:solidFill>
              </a:rPr>
              <a:t>DECISION MAKING:</a:t>
            </a:r>
          </a:p>
          <a:p>
            <a:r>
              <a:rPr lang="en-US" sz="2400" dirty="0" smtClean="0"/>
              <a:t>In most of the cases , we would have observed stress because of improper decision making</a:t>
            </a:r>
          </a:p>
          <a:p>
            <a:r>
              <a:rPr lang="en-US" sz="2400" dirty="0" smtClean="0"/>
              <a:t>We help students to make correct decisions by giving </a:t>
            </a:r>
            <a:r>
              <a:rPr lang="en-US" sz="2400" dirty="0" smtClean="0">
                <a:solidFill>
                  <a:srgbClr val="92D050"/>
                </a:solidFill>
              </a:rPr>
              <a:t>the pros and the cons </a:t>
            </a:r>
            <a:r>
              <a:rPr lang="en-US" sz="2400" dirty="0" smtClean="0"/>
              <a:t>of each decision they make</a:t>
            </a:r>
          </a:p>
          <a:p>
            <a:r>
              <a:rPr lang="en-US" sz="2400" dirty="0" smtClean="0"/>
              <a:t>With the various pros and cons of their decision, they could finally end up with  </a:t>
            </a:r>
            <a:r>
              <a:rPr lang="en-US" sz="2400" dirty="0" smtClean="0">
                <a:solidFill>
                  <a:srgbClr val="92D050"/>
                </a:solidFill>
              </a:rPr>
              <a:t>stress free condition.</a:t>
            </a:r>
          </a:p>
          <a:p>
            <a:pPr marL="0" indent="0">
              <a:buNone/>
            </a:pPr>
            <a:r>
              <a:rPr lang="en-US" sz="2400" dirty="0" smtClean="0">
                <a:solidFill>
                  <a:schemeClr val="tx2">
                    <a:lumMod val="75000"/>
                  </a:schemeClr>
                </a:solidFill>
              </a:rPr>
              <a:t> </a:t>
            </a:r>
            <a:r>
              <a:rPr lang="en-US" sz="3200" dirty="0" smtClean="0">
                <a:solidFill>
                  <a:schemeClr val="tx2">
                    <a:lumMod val="75000"/>
                  </a:schemeClr>
                </a:solidFill>
              </a:rPr>
              <a:t>STOP:</a:t>
            </a:r>
          </a:p>
          <a:p>
            <a:r>
              <a:rPr lang="en-US" sz="2400" dirty="0" smtClean="0"/>
              <a:t>The game stop is developed to </a:t>
            </a:r>
            <a:r>
              <a:rPr lang="en-US" sz="2400" dirty="0" smtClean="0">
                <a:solidFill>
                  <a:srgbClr val="92D050"/>
                </a:solidFill>
              </a:rPr>
              <a:t>stop evil thoughts.</a:t>
            </a:r>
          </a:p>
          <a:p>
            <a:r>
              <a:rPr lang="en-US" sz="2400" dirty="0" smtClean="0"/>
              <a:t>Because evil thoughts create evil mind </a:t>
            </a:r>
          </a:p>
          <a:p>
            <a:r>
              <a:rPr lang="en-US" sz="2400" dirty="0" smtClean="0"/>
              <a:t>Evil thoughts Such as </a:t>
            </a:r>
            <a:r>
              <a:rPr lang="en-US" sz="2400" dirty="0" smtClean="0">
                <a:solidFill>
                  <a:srgbClr val="92D050"/>
                </a:solidFill>
              </a:rPr>
              <a:t>ego, bad habits</a:t>
            </a:r>
            <a:r>
              <a:rPr lang="en-US" sz="2400" dirty="0">
                <a:solidFill>
                  <a:srgbClr val="92D050"/>
                </a:solidFill>
              </a:rPr>
              <a:t>, disrespectful, illegal </a:t>
            </a:r>
            <a:r>
              <a:rPr lang="en-US" sz="2400" dirty="0" smtClean="0">
                <a:solidFill>
                  <a:srgbClr val="92D050"/>
                </a:solidFill>
              </a:rPr>
              <a:t>activities </a:t>
            </a:r>
            <a:r>
              <a:rPr lang="en-US" sz="2400" dirty="0" err="1" smtClean="0">
                <a:solidFill>
                  <a:srgbClr val="92D050"/>
                </a:solidFill>
              </a:rPr>
              <a:t>etc</a:t>
            </a:r>
            <a:endParaRPr lang="en-US" sz="2400" dirty="0" smtClean="0">
              <a:solidFill>
                <a:srgbClr val="92D050"/>
              </a:solidFill>
            </a:endParaRPr>
          </a:p>
          <a:p>
            <a:r>
              <a:rPr lang="en-US" sz="2400" dirty="0" smtClean="0"/>
              <a:t>To overcome all the activities, we give them mixed word and asked them to find what the word is.</a:t>
            </a:r>
          </a:p>
          <a:p>
            <a:r>
              <a:rPr lang="en-US" sz="2400" dirty="0" smtClean="0"/>
              <a:t>After that they should write a pro and con about the word</a:t>
            </a:r>
          </a:p>
          <a:p>
            <a:pPr marL="0" indent="0">
              <a:buNone/>
            </a:pPr>
            <a:endParaRPr lang="en-US" sz="2400" dirty="0"/>
          </a:p>
          <a:p>
            <a:endParaRPr lang="en-US" sz="2400" dirty="0" smtClean="0"/>
          </a:p>
        </p:txBody>
      </p:sp>
    </p:spTree>
    <p:extLst>
      <p:ext uri="{BB962C8B-B14F-4D97-AF65-F5344CB8AC3E}">
        <p14:creationId xmlns:p14="http://schemas.microsoft.com/office/powerpoint/2010/main" val="2984505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28600" y="152400"/>
            <a:ext cx="8610600" cy="6096000"/>
          </a:xfrm>
        </p:spPr>
        <p:txBody>
          <a:bodyPr/>
          <a:lstStyle/>
          <a:p>
            <a:r>
              <a:rPr lang="en-US" sz="2000" dirty="0" smtClean="0"/>
              <a:t>From thinking about pros and cons ,they </a:t>
            </a:r>
            <a:r>
              <a:rPr lang="en-US" sz="2000" dirty="0"/>
              <a:t>could eventually </a:t>
            </a:r>
            <a:r>
              <a:rPr lang="en-US" sz="2000" dirty="0" smtClean="0"/>
              <a:t>realize and change themselves.</a:t>
            </a:r>
          </a:p>
          <a:p>
            <a:pPr marL="0" indent="0">
              <a:buNone/>
            </a:pPr>
            <a:r>
              <a:rPr lang="en-US" sz="3200" dirty="0" smtClean="0">
                <a:solidFill>
                  <a:schemeClr val="tx2">
                    <a:lumMod val="75000"/>
                  </a:schemeClr>
                </a:solidFill>
              </a:rPr>
              <a:t>DOODLE:</a:t>
            </a:r>
          </a:p>
          <a:p>
            <a:r>
              <a:rPr lang="en-US" sz="2000" dirty="0" smtClean="0"/>
              <a:t>Doodle game  is designed in order  to express their </a:t>
            </a:r>
            <a:r>
              <a:rPr lang="en-US" sz="2000" dirty="0" smtClean="0">
                <a:solidFill>
                  <a:srgbClr val="92D050"/>
                </a:solidFill>
              </a:rPr>
              <a:t>feelings and emotions</a:t>
            </a:r>
            <a:r>
              <a:rPr lang="en-US" sz="2000" dirty="0" smtClean="0"/>
              <a:t> through a art form.</a:t>
            </a:r>
          </a:p>
          <a:p>
            <a:r>
              <a:rPr lang="en-US" sz="2000" dirty="0" smtClean="0"/>
              <a:t>They </a:t>
            </a:r>
            <a:r>
              <a:rPr lang="en-US" sz="2000" dirty="0"/>
              <a:t>would </a:t>
            </a:r>
            <a:r>
              <a:rPr lang="en-US" sz="2000" dirty="0" smtClean="0"/>
              <a:t>scribble or draw any situation which bothers them.</a:t>
            </a:r>
          </a:p>
          <a:p>
            <a:r>
              <a:rPr lang="en-US" sz="2000" dirty="0" smtClean="0"/>
              <a:t>It develops creative thinking as  well as stress handling.</a:t>
            </a:r>
          </a:p>
          <a:p>
            <a:pPr marL="0" indent="0">
              <a:buNone/>
            </a:pPr>
            <a:r>
              <a:rPr lang="en-US" sz="3200" dirty="0" smtClean="0">
                <a:solidFill>
                  <a:schemeClr val="tx2">
                    <a:lumMod val="75000"/>
                  </a:schemeClr>
                </a:solidFill>
              </a:rPr>
              <a:t>JIGSAW:</a:t>
            </a:r>
          </a:p>
          <a:p>
            <a:r>
              <a:rPr lang="en-US" sz="2000" dirty="0" smtClean="0"/>
              <a:t>Jigsaw is a </a:t>
            </a:r>
            <a:r>
              <a:rPr lang="en-US" sz="2000" dirty="0"/>
              <a:t>puzzle consisting of small irregularly cut pieces that are to be fitted together to form a </a:t>
            </a:r>
            <a:r>
              <a:rPr lang="en-US" sz="2000" dirty="0" smtClean="0"/>
              <a:t>picture,</a:t>
            </a:r>
          </a:p>
          <a:p>
            <a:r>
              <a:rPr lang="en-US" sz="2000" dirty="0" smtClean="0"/>
              <a:t>This improves  concentration on a field.</a:t>
            </a:r>
          </a:p>
          <a:p>
            <a:pPr marL="0" indent="0">
              <a:buNone/>
            </a:pPr>
            <a:r>
              <a:rPr lang="en-US" sz="3200" dirty="0" smtClean="0">
                <a:solidFill>
                  <a:schemeClr val="tx2">
                    <a:lumMod val="75000"/>
                  </a:schemeClr>
                </a:solidFill>
              </a:rPr>
              <a:t>NOTE: </a:t>
            </a:r>
            <a:r>
              <a:rPr lang="en-US" sz="2000" dirty="0" smtClean="0"/>
              <a:t>At the end of each game we add a motivational quote.</a:t>
            </a:r>
            <a:endParaRPr lang="en-US" sz="3200" dirty="0" smtClean="0">
              <a:solidFill>
                <a:schemeClr val="tx2">
                  <a:lumMod val="75000"/>
                </a:schemeClr>
              </a:solidFill>
            </a:endParaRPr>
          </a:p>
          <a:p>
            <a:endParaRPr lang="en-US" sz="2000" dirty="0" smtClean="0"/>
          </a:p>
          <a:p>
            <a:pPr marL="0" indent="0">
              <a:buNone/>
            </a:pPr>
            <a:endParaRPr lang="en-US" sz="2000" dirty="0"/>
          </a:p>
        </p:txBody>
      </p:sp>
    </p:spTree>
    <p:extLst>
      <p:ext uri="{BB962C8B-B14F-4D97-AF65-F5344CB8AC3E}">
        <p14:creationId xmlns:p14="http://schemas.microsoft.com/office/powerpoint/2010/main" val="11920510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19200" y="1219200"/>
            <a:ext cx="2773583" cy="411480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066800"/>
            <a:ext cx="2514600" cy="4470400"/>
          </a:xfrm>
          <a:prstGeom prst="rect">
            <a:avLst/>
          </a:prstGeom>
        </p:spPr>
      </p:pic>
    </p:spTree>
    <p:extLst>
      <p:ext uri="{BB962C8B-B14F-4D97-AF65-F5344CB8AC3E}">
        <p14:creationId xmlns:p14="http://schemas.microsoft.com/office/powerpoint/2010/main" val="1977064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066800"/>
            <a:ext cx="7620000" cy="4419600"/>
          </a:xfrm>
          <a:prstGeom prst="rect">
            <a:avLst/>
          </a:prstGeom>
        </p:spPr>
      </p:pic>
    </p:spTree>
    <p:extLst>
      <p:ext uri="{BB962C8B-B14F-4D97-AF65-F5344CB8AC3E}">
        <p14:creationId xmlns:p14="http://schemas.microsoft.com/office/powerpoint/2010/main" val="1491253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8200" y="1219200"/>
            <a:ext cx="7192834" cy="4038600"/>
          </a:xfrm>
        </p:spPr>
      </p:pic>
    </p:spTree>
    <p:extLst>
      <p:ext uri="{BB962C8B-B14F-4D97-AF65-F5344CB8AC3E}">
        <p14:creationId xmlns:p14="http://schemas.microsoft.com/office/powerpoint/2010/main" val="2983763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924800" cy="1143000"/>
          </a:xfrm>
        </p:spPr>
        <p:txBody>
          <a:bodyPr/>
          <a:lstStyle/>
          <a:p>
            <a:r>
              <a:rPr lang="en-US" sz="3200" b="1" dirty="0" smtClean="0">
                <a:solidFill>
                  <a:schemeClr val="tx2">
                    <a:lumMod val="75000"/>
                  </a:schemeClr>
                </a:solidFill>
              </a:rPr>
              <a:t>          </a:t>
            </a:r>
            <a:r>
              <a:rPr lang="en-US" sz="3200" b="1" dirty="0" smtClean="0"/>
              <a:t>Step 5:</a:t>
            </a:r>
            <a:r>
              <a:rPr lang="en-US" sz="3200" b="1" dirty="0" smtClean="0">
                <a:solidFill>
                  <a:schemeClr val="tx2">
                    <a:lumMod val="75000"/>
                  </a:schemeClr>
                </a:solidFill>
              </a:rPr>
              <a:t> INSPIRING </a:t>
            </a:r>
            <a:r>
              <a:rPr lang="en-US" sz="3200" b="1" dirty="0">
                <a:solidFill>
                  <a:schemeClr val="tx2">
                    <a:lumMod val="75000"/>
                  </a:schemeClr>
                </a:solidFill>
              </a:rPr>
              <a:t>VIDEOS:</a:t>
            </a:r>
            <a:r>
              <a:rPr lang="en-US" sz="3200" b="1" dirty="0"/>
              <a:t/>
            </a:r>
            <a:br>
              <a:rPr lang="en-US" sz="3200" b="1" dirty="0"/>
            </a:br>
            <a:endParaRPr lang="en-US" dirty="0"/>
          </a:p>
        </p:txBody>
      </p:sp>
      <p:sp>
        <p:nvSpPr>
          <p:cNvPr id="3" name="Content Placeholder 2"/>
          <p:cNvSpPr>
            <a:spLocks noGrp="1"/>
          </p:cNvSpPr>
          <p:nvPr>
            <p:ph sz="quarter" idx="13"/>
          </p:nvPr>
        </p:nvSpPr>
        <p:spPr>
          <a:xfrm>
            <a:off x="609600" y="1371600"/>
            <a:ext cx="7924800" cy="4343400"/>
          </a:xfrm>
        </p:spPr>
        <p:txBody>
          <a:bodyPr>
            <a:normAutofit fontScale="92500" lnSpcReduction="10000"/>
          </a:bodyPr>
          <a:lstStyle/>
          <a:p>
            <a:pPr>
              <a:buNone/>
            </a:pPr>
            <a:r>
              <a:rPr lang="en-US" sz="1800" dirty="0" smtClean="0"/>
              <a:t>Every </a:t>
            </a:r>
            <a:r>
              <a:rPr lang="en-US" sz="1800" dirty="0"/>
              <a:t>entrepreneur could use a shot of inspiration from time to time. A positive</a:t>
            </a:r>
            <a:r>
              <a:rPr lang="en-US" sz="1800" b="1" dirty="0"/>
              <a:t> </a:t>
            </a:r>
            <a:r>
              <a:rPr lang="en-US" sz="1800" dirty="0"/>
              <a:t>can give </a:t>
            </a:r>
            <a:r>
              <a:rPr lang="en-US" sz="1800" dirty="0" smtClean="0"/>
              <a:t>you </a:t>
            </a:r>
            <a:r>
              <a:rPr lang="en-US" sz="1800" dirty="0"/>
              <a:t>a real </a:t>
            </a:r>
            <a:r>
              <a:rPr lang="en-US" sz="1800" dirty="0" smtClean="0"/>
              <a:t>Boost</a:t>
            </a:r>
            <a:r>
              <a:rPr lang="en-US" sz="1800" dirty="0"/>
              <a:t>. </a:t>
            </a:r>
            <a:endParaRPr lang="en-US" sz="1800" dirty="0" smtClean="0"/>
          </a:p>
          <a:p>
            <a:pPr>
              <a:buNone/>
            </a:pPr>
            <a:r>
              <a:rPr lang="en-US" sz="1800" dirty="0" smtClean="0"/>
              <a:t>So </a:t>
            </a:r>
            <a:r>
              <a:rPr lang="en-US" sz="1800" dirty="0"/>
              <a:t>We have </a:t>
            </a:r>
            <a:r>
              <a:rPr lang="en-US" sz="1800" dirty="0" smtClean="0"/>
              <a:t>many  kinds  </a:t>
            </a:r>
            <a:r>
              <a:rPr lang="en-US" sz="1800" dirty="0"/>
              <a:t>of videos for different type of stresses relief.</a:t>
            </a:r>
          </a:p>
          <a:p>
            <a:pPr>
              <a:buFont typeface="Wingdings" pitchFamily="2" charset="2"/>
              <a:buChar char="Ø"/>
            </a:pPr>
            <a:endParaRPr lang="en-US" sz="1800" dirty="0"/>
          </a:p>
          <a:p>
            <a:pPr>
              <a:buFont typeface="Wingdings" pitchFamily="2" charset="2"/>
              <a:buChar char="Ø"/>
            </a:pPr>
            <a:r>
              <a:rPr lang="en-US" sz="1800" b="1" dirty="0">
                <a:solidFill>
                  <a:schemeClr val="tx2">
                    <a:lumMod val="75000"/>
                  </a:schemeClr>
                </a:solidFill>
              </a:rPr>
              <a:t>FAMILY STRESS RELIEF VIDEOS</a:t>
            </a:r>
            <a:r>
              <a:rPr lang="en-US" sz="1800" dirty="0">
                <a:solidFill>
                  <a:schemeClr val="tx2">
                    <a:lumMod val="75000"/>
                  </a:schemeClr>
                </a:solidFill>
              </a:rPr>
              <a:t>:</a:t>
            </a:r>
          </a:p>
          <a:p>
            <a:pPr>
              <a:buFont typeface="Wingdings" pitchFamily="2" charset="2"/>
              <a:buChar char="ü"/>
            </a:pPr>
            <a:r>
              <a:rPr lang="en-US" sz="1800" dirty="0"/>
              <a:t>Gratitude videos		</a:t>
            </a:r>
            <a:endParaRPr lang="en-US" sz="1800" b="1" u="sng" dirty="0"/>
          </a:p>
          <a:p>
            <a:pPr>
              <a:buFont typeface="Wingdings" pitchFamily="2" charset="2"/>
              <a:buChar char="Ø"/>
            </a:pPr>
            <a:r>
              <a:rPr lang="en-US" sz="1800" b="1" dirty="0">
                <a:solidFill>
                  <a:schemeClr val="tx2">
                    <a:lumMod val="75000"/>
                  </a:schemeClr>
                </a:solidFill>
              </a:rPr>
              <a:t>FRIENDS STRESS RELIEF VIDEOS</a:t>
            </a:r>
            <a:r>
              <a:rPr lang="en-US" sz="1800" dirty="0">
                <a:solidFill>
                  <a:schemeClr val="tx2">
                    <a:lumMod val="75000"/>
                  </a:schemeClr>
                </a:solidFill>
              </a:rPr>
              <a:t>:</a:t>
            </a:r>
          </a:p>
          <a:p>
            <a:pPr>
              <a:buFont typeface="Wingdings" pitchFamily="2" charset="2"/>
              <a:buChar char="ü"/>
            </a:pPr>
            <a:r>
              <a:rPr lang="en-US" sz="1800" dirty="0" smtClean="0"/>
              <a:t>Take it easy  </a:t>
            </a:r>
            <a:r>
              <a:rPr lang="en-US" sz="1800" dirty="0"/>
              <a:t>videos</a:t>
            </a:r>
            <a:endParaRPr lang="en-US" sz="1800" b="1" u="sng" dirty="0"/>
          </a:p>
          <a:p>
            <a:pPr>
              <a:buFont typeface="Wingdings" pitchFamily="2" charset="2"/>
              <a:buChar char="Ø"/>
            </a:pPr>
            <a:r>
              <a:rPr lang="en-US" sz="1800" b="1" dirty="0">
                <a:solidFill>
                  <a:schemeClr val="tx2">
                    <a:lumMod val="75000"/>
                  </a:schemeClr>
                </a:solidFill>
              </a:rPr>
              <a:t>STUDY STRESS RELIEF VIDEOS</a:t>
            </a:r>
            <a:r>
              <a:rPr lang="en-US" sz="1800" dirty="0">
                <a:solidFill>
                  <a:schemeClr val="tx2">
                    <a:lumMod val="75000"/>
                  </a:schemeClr>
                </a:solidFill>
              </a:rPr>
              <a:t>:</a:t>
            </a:r>
          </a:p>
          <a:p>
            <a:pPr>
              <a:buFont typeface="Wingdings" pitchFamily="2" charset="2"/>
              <a:buChar char="ü"/>
            </a:pPr>
            <a:r>
              <a:rPr lang="en-US" sz="1800" dirty="0"/>
              <a:t>Achievement  </a:t>
            </a:r>
            <a:r>
              <a:rPr lang="en-US" sz="1800" dirty="0" smtClean="0"/>
              <a:t>videos</a:t>
            </a:r>
          </a:p>
          <a:p>
            <a:pPr marL="0" indent="0">
              <a:buNone/>
            </a:pPr>
            <a:endParaRPr lang="en-US" sz="1800" dirty="0"/>
          </a:p>
          <a:p>
            <a:pPr>
              <a:buNone/>
            </a:pPr>
            <a:r>
              <a:rPr lang="en-US" sz="1800" dirty="0"/>
              <a:t>   </a:t>
            </a:r>
            <a:r>
              <a:rPr lang="en-US" sz="1800" dirty="0" smtClean="0"/>
              <a:t>and   we have also added motivational , light music videos, </a:t>
            </a:r>
            <a:endParaRPr lang="en-US" sz="1800" dirty="0"/>
          </a:p>
          <a:p>
            <a:endParaRPr lang="en-US" dirty="0"/>
          </a:p>
        </p:txBody>
      </p:sp>
    </p:spTree>
    <p:extLst>
      <p:ext uri="{BB962C8B-B14F-4D97-AF65-F5344CB8AC3E}">
        <p14:creationId xmlns:p14="http://schemas.microsoft.com/office/powerpoint/2010/main" val="2960311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0"/>
            <a:ext cx="7924800" cy="533400"/>
          </a:xfrm>
        </p:spPr>
        <p:txBody>
          <a:bodyPr/>
          <a:lstStyle/>
          <a:p>
            <a:r>
              <a:rPr lang="en-US" sz="3600" dirty="0" smtClean="0">
                <a:solidFill>
                  <a:schemeClr val="tx2">
                    <a:lumMod val="75000"/>
                  </a:schemeClr>
                </a:solidFill>
                <a:latin typeface="Times New Roman" pitchFamily="18" charset="0"/>
                <a:cs typeface="Times New Roman" pitchFamily="18" charset="0"/>
              </a:rPr>
              <a:t>              PROBLEM STATEMENT</a:t>
            </a:r>
            <a:endParaRPr lang="en-US" sz="3600" dirty="0">
              <a:solidFill>
                <a:schemeClr val="tx2">
                  <a:lumMod val="75000"/>
                </a:schemeClr>
              </a:solidFill>
              <a:latin typeface="Times New Roman" pitchFamily="18" charset="0"/>
              <a:cs typeface="Times New Roman" pitchFamily="18" charset="0"/>
            </a:endParaRPr>
          </a:p>
        </p:txBody>
      </p:sp>
      <p:sp>
        <p:nvSpPr>
          <p:cNvPr id="3" name="Content Placeholder 2"/>
          <p:cNvSpPr>
            <a:spLocks noGrp="1"/>
          </p:cNvSpPr>
          <p:nvPr>
            <p:ph sz="quarter" idx="13"/>
          </p:nvPr>
        </p:nvSpPr>
        <p:spPr>
          <a:xfrm>
            <a:off x="152400" y="2286000"/>
            <a:ext cx="8686800" cy="3505200"/>
          </a:xfrm>
        </p:spPr>
        <p:txBody>
          <a:bodyPr>
            <a:normAutofit fontScale="62500" lnSpcReduction="20000"/>
          </a:bodyPr>
          <a:lstStyle/>
          <a:p>
            <a:pPr marL="0" indent="0">
              <a:buNone/>
            </a:pPr>
            <a:r>
              <a:rPr lang="en-US" sz="4000" dirty="0" smtClean="0"/>
              <a:t>                                 Ministry</a:t>
            </a:r>
            <a:r>
              <a:rPr lang="en-US" sz="4000" dirty="0"/>
              <a:t>: </a:t>
            </a:r>
            <a:r>
              <a:rPr lang="en-US" sz="4000" dirty="0">
                <a:solidFill>
                  <a:schemeClr val="tx2">
                    <a:lumMod val="75000"/>
                  </a:schemeClr>
                </a:solidFill>
              </a:rPr>
              <a:t>Ministry of HRD                   </a:t>
            </a:r>
          </a:p>
          <a:p>
            <a:pPr marL="0" indent="0">
              <a:buNone/>
            </a:pPr>
            <a:r>
              <a:rPr lang="en-US" sz="4000" dirty="0" smtClean="0"/>
              <a:t> </a:t>
            </a:r>
            <a:r>
              <a:rPr lang="en-US" sz="4000" dirty="0"/>
              <a:t>Mind Education System: Increasingly, a number of countries including developed countries are giving a lot of importance to the Mind Education in the Education system of the country. With the increase in the suicide rates, attacks for minor issues, intolerance, the issue of Mind Education system becomes very important. How to incorporate a Good Mind Education in our Education system is a big challenge. Education should while making a person more knowledgeable also should make him/her a better human being. </a:t>
            </a:r>
            <a:endParaRPr lang="en-US" sz="4000" dirty="0" smtClean="0"/>
          </a:p>
          <a:p>
            <a:pPr marL="0" indent="0">
              <a:buNone/>
            </a:pPr>
            <a:r>
              <a:rPr lang="en-US" sz="4000" dirty="0" smtClean="0"/>
              <a:t>             </a:t>
            </a:r>
            <a:endParaRPr lang="en-US" sz="4000" dirty="0"/>
          </a:p>
        </p:txBody>
      </p:sp>
    </p:spTree>
    <p:extLst>
      <p:ext uri="{BB962C8B-B14F-4D97-AF65-F5344CB8AC3E}">
        <p14:creationId xmlns:p14="http://schemas.microsoft.com/office/powerpoint/2010/main" val="4664134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457200"/>
            <a:ext cx="2957513" cy="5257800"/>
          </a:xfrm>
          <a:prstGeom prst="rect">
            <a:avLst/>
          </a:prstGeom>
        </p:spPr>
      </p:pic>
    </p:spTree>
    <p:extLst>
      <p:ext uri="{BB962C8B-B14F-4D97-AF65-F5344CB8AC3E}">
        <p14:creationId xmlns:p14="http://schemas.microsoft.com/office/powerpoint/2010/main" val="2936110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STEP 6: </a:t>
            </a:r>
            <a:r>
              <a:rPr lang="en-US" dirty="0" smtClean="0">
                <a:solidFill>
                  <a:schemeClr val="tx2">
                    <a:lumMod val="75000"/>
                  </a:schemeClr>
                </a:solidFill>
              </a:rPr>
              <a:t>ARTICLE  READING</a:t>
            </a:r>
            <a:r>
              <a:rPr lang="en-US" dirty="0">
                <a:solidFill>
                  <a:schemeClr val="tx2">
                    <a:lumMod val="75000"/>
                  </a:schemeClr>
                </a:solidFill>
              </a:rPr>
              <a:t/>
            </a:r>
            <a:br>
              <a:rPr lang="en-US" dirty="0">
                <a:solidFill>
                  <a:schemeClr val="tx2">
                    <a:lumMod val="75000"/>
                  </a:schemeClr>
                </a:solidFill>
              </a:rPr>
            </a:br>
            <a:endParaRPr lang="en-US" dirty="0">
              <a:solidFill>
                <a:schemeClr val="tx2">
                  <a:lumMod val="75000"/>
                </a:schemeClr>
              </a:solidFill>
            </a:endParaRPr>
          </a:p>
        </p:txBody>
      </p:sp>
      <p:sp>
        <p:nvSpPr>
          <p:cNvPr id="3" name="Content Placeholder 2"/>
          <p:cNvSpPr>
            <a:spLocks noGrp="1"/>
          </p:cNvSpPr>
          <p:nvPr>
            <p:ph sz="quarter" idx="13"/>
          </p:nvPr>
        </p:nvSpPr>
        <p:spPr/>
        <p:txBody>
          <a:bodyPr>
            <a:normAutofit/>
          </a:bodyPr>
          <a:lstStyle/>
          <a:p>
            <a:r>
              <a:rPr lang="en-US" sz="2000" dirty="0" smtClean="0">
                <a:latin typeface="Times New Roman" pitchFamily="18" charset="0"/>
                <a:cs typeface="Times New Roman" pitchFamily="18" charset="0"/>
              </a:rPr>
              <a:t>We are adding many   </a:t>
            </a:r>
            <a:r>
              <a:rPr lang="en-US" sz="2000" dirty="0">
                <a:latin typeface="Times New Roman" pitchFamily="18" charset="0"/>
                <a:cs typeface="Times New Roman" pitchFamily="18" charset="0"/>
              </a:rPr>
              <a:t>inspiring   articles  which  will  educate the mind </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Articles based on family , society, friends </a:t>
            </a:r>
            <a:r>
              <a:rPr lang="en-US" sz="2000" dirty="0" err="1" smtClean="0">
                <a:latin typeface="Times New Roman" pitchFamily="18" charset="0"/>
                <a:cs typeface="Times New Roman" pitchFamily="18" charset="0"/>
              </a:rPr>
              <a:t>etc</a:t>
            </a:r>
            <a:r>
              <a:rPr lang="en-US" sz="2000" dirty="0" smtClean="0">
                <a:latin typeface="Times New Roman" pitchFamily="18" charset="0"/>
                <a:cs typeface="Times New Roman" pitchFamily="18" charset="0"/>
              </a:rPr>
              <a:t> .</a:t>
            </a:r>
          </a:p>
          <a:p>
            <a:r>
              <a:rPr lang="en-US" sz="2000" dirty="0" smtClean="0">
                <a:latin typeface="Times New Roman" pitchFamily="18" charset="0"/>
                <a:cs typeface="Times New Roman" pitchFamily="18" charset="0"/>
              </a:rPr>
              <a:t>These kind of articles will be short and sweet.</a:t>
            </a:r>
          </a:p>
          <a:p>
            <a:r>
              <a:rPr lang="en-US" sz="2000" dirty="0" smtClean="0">
                <a:latin typeface="Times New Roman" pitchFamily="18" charset="0"/>
                <a:cs typeface="Times New Roman" pitchFamily="18" charset="0"/>
              </a:rPr>
              <a:t>The time required for each article is estimated . Based on the time , the review </a:t>
            </a:r>
            <a:r>
              <a:rPr lang="en-US" sz="2000" smtClean="0">
                <a:latin typeface="Times New Roman" pitchFamily="18" charset="0"/>
                <a:cs typeface="Times New Roman" pitchFamily="18" charset="0"/>
              </a:rPr>
              <a:t>from </a:t>
            </a:r>
            <a:r>
              <a:rPr lang="en-US" sz="200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the user is got.</a:t>
            </a:r>
            <a:endParaRPr lang="en-US" sz="20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And  </a:t>
            </a:r>
            <a:r>
              <a:rPr lang="en-US" sz="2000" dirty="0">
                <a:latin typeface="Times New Roman" pitchFamily="18" charset="0"/>
                <a:cs typeface="Times New Roman" pitchFamily="18" charset="0"/>
              </a:rPr>
              <a:t>it also  develops  the habit  of reading</a:t>
            </a:r>
            <a:r>
              <a:rPr lang="en-US" sz="2800" dirty="0">
                <a:latin typeface="Times New Roman" pitchFamily="18" charset="0"/>
                <a:cs typeface="Times New Roman" pitchFamily="18" charset="0"/>
              </a:rPr>
              <a:t>. </a:t>
            </a:r>
            <a:endParaRPr lang="en-US" sz="2800" dirty="0" smtClean="0">
              <a:latin typeface="Times New Roman" pitchFamily="18" charset="0"/>
              <a:cs typeface="Times New Roman" pitchFamily="18" charset="0"/>
            </a:endParaRPr>
          </a:p>
          <a:p>
            <a:pPr marL="0" indent="0">
              <a:buNone/>
            </a:pPr>
            <a:endParaRPr lang="en-US" sz="2800" dirty="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5584934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514600" y="304800"/>
            <a:ext cx="3214687" cy="5714999"/>
          </a:xfrm>
          <a:prstGeom prst="rect">
            <a:avLst/>
          </a:prstGeom>
        </p:spPr>
      </p:pic>
    </p:spTree>
    <p:extLst>
      <p:ext uri="{BB962C8B-B14F-4D97-AF65-F5344CB8AC3E}">
        <p14:creationId xmlns:p14="http://schemas.microsoft.com/office/powerpoint/2010/main" val="21449406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7924800" cy="1143000"/>
          </a:xfrm>
        </p:spPr>
        <p:txBody>
          <a:bodyPr/>
          <a:lstStyle/>
          <a:p>
            <a:r>
              <a:rPr lang="en-US" dirty="0" smtClean="0"/>
              <a:t>          </a:t>
            </a:r>
            <a:br>
              <a:rPr lang="en-US" dirty="0" smtClean="0"/>
            </a:br>
            <a:r>
              <a:rPr lang="en-US" dirty="0"/>
              <a:t/>
            </a:r>
            <a:br>
              <a:rPr lang="en-US" dirty="0"/>
            </a:br>
            <a:r>
              <a:rPr lang="en-US" dirty="0" smtClean="0"/>
              <a:t/>
            </a:r>
            <a:br>
              <a:rPr lang="en-US" dirty="0" smtClean="0"/>
            </a:br>
            <a:r>
              <a:rPr lang="en-US" dirty="0" smtClean="0"/>
              <a:t>                       STEP </a:t>
            </a:r>
            <a:r>
              <a:rPr lang="en-US" dirty="0"/>
              <a:t>7</a:t>
            </a:r>
            <a:r>
              <a:rPr lang="en-US" dirty="0" smtClean="0"/>
              <a:t>: </a:t>
            </a:r>
            <a:r>
              <a:rPr lang="en-US" dirty="0" smtClean="0">
                <a:solidFill>
                  <a:schemeClr val="tx2">
                    <a:lumMod val="75000"/>
                  </a:schemeClr>
                </a:solidFill>
              </a:rPr>
              <a:t>JOKES SHARING</a:t>
            </a:r>
            <a:r>
              <a:rPr lang="en-US" dirty="0"/>
              <a:t/>
            </a:r>
            <a:br>
              <a:rPr lang="en-US" dirty="0"/>
            </a:br>
            <a:endParaRPr lang="en-US" dirty="0"/>
          </a:p>
        </p:txBody>
      </p:sp>
      <p:sp>
        <p:nvSpPr>
          <p:cNvPr id="3" name="Content Placeholder 2"/>
          <p:cNvSpPr>
            <a:spLocks noGrp="1"/>
          </p:cNvSpPr>
          <p:nvPr>
            <p:ph sz="quarter" idx="13"/>
          </p:nvPr>
        </p:nvSpPr>
        <p:spPr/>
        <p:txBody>
          <a:bodyPr>
            <a:normAutofit/>
          </a:bodyPr>
          <a:lstStyle/>
          <a:p>
            <a:r>
              <a:rPr lang="en-US" sz="2000" dirty="0" smtClean="0"/>
              <a:t>As  </a:t>
            </a:r>
            <a:r>
              <a:rPr lang="en-US" sz="2000" dirty="0"/>
              <a:t>a  part  of  our  application  we  are  adding  jokes  </a:t>
            </a:r>
            <a:r>
              <a:rPr lang="en-US" sz="2000" dirty="0" smtClean="0"/>
              <a:t>to relax the person </a:t>
            </a:r>
          </a:p>
          <a:p>
            <a:r>
              <a:rPr lang="en-US" sz="2000" dirty="0" smtClean="0"/>
              <a:t>  </a:t>
            </a:r>
            <a:r>
              <a:rPr lang="en-US" sz="2000" dirty="0"/>
              <a:t>W</a:t>
            </a:r>
            <a:r>
              <a:rPr lang="en-US" sz="2000" dirty="0" smtClean="0"/>
              <a:t>e  </a:t>
            </a:r>
            <a:r>
              <a:rPr lang="en-US" sz="2000" dirty="0"/>
              <a:t>also  provide  facilities  to share  their  own  </a:t>
            </a:r>
            <a:r>
              <a:rPr lang="en-US" sz="2000" dirty="0" smtClean="0"/>
              <a:t>jokes.</a:t>
            </a:r>
          </a:p>
          <a:p>
            <a:r>
              <a:rPr lang="en-US" sz="2000" dirty="0" smtClean="0"/>
              <a:t>The jokes can be provided in all languages.</a:t>
            </a:r>
          </a:p>
          <a:p>
            <a:r>
              <a:rPr lang="en-US" sz="2000" dirty="0" smtClean="0"/>
              <a:t> This  </a:t>
            </a:r>
            <a:r>
              <a:rPr lang="en-US" sz="2000" dirty="0"/>
              <a:t>increases  the  creativity  of  the  </a:t>
            </a:r>
            <a:r>
              <a:rPr lang="en-US" sz="2000" dirty="0" smtClean="0"/>
              <a:t>students </a:t>
            </a:r>
            <a:r>
              <a:rPr lang="en-US" sz="3200" dirty="0" smtClean="0"/>
              <a:t>.</a:t>
            </a:r>
            <a:endParaRPr lang="en-US" sz="3200" dirty="0"/>
          </a:p>
          <a:p>
            <a:endParaRPr lang="en-US" sz="3200" dirty="0"/>
          </a:p>
        </p:txBody>
      </p:sp>
    </p:spTree>
    <p:extLst>
      <p:ext uri="{BB962C8B-B14F-4D97-AF65-F5344CB8AC3E}">
        <p14:creationId xmlns:p14="http://schemas.microsoft.com/office/powerpoint/2010/main" val="40121646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joke.jpg"/>
          <p:cNvPicPr>
            <a:picLocks noGrp="1" noChangeAspect="1"/>
          </p:cNvPicPr>
          <p:nvPr>
            <p:ph sz="quarter" idx="13"/>
          </p:nvPr>
        </p:nvPicPr>
        <p:blipFill>
          <a:blip r:embed="rId2" cstate="print"/>
          <a:stretch>
            <a:fillRect/>
          </a:stretch>
        </p:blipFill>
        <p:spPr>
          <a:xfrm>
            <a:off x="1539870" y="1600200"/>
            <a:ext cx="6064260" cy="4114800"/>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STEP 8</a:t>
            </a:r>
            <a:r>
              <a:rPr lang="en-US" dirty="0" smtClean="0">
                <a:solidFill>
                  <a:schemeClr val="tx2">
                    <a:lumMod val="75000"/>
                  </a:schemeClr>
                </a:solidFill>
              </a:rPr>
              <a:t>:DIARY WRITING</a:t>
            </a:r>
            <a:endParaRPr lang="en-US" dirty="0">
              <a:solidFill>
                <a:schemeClr val="tx2">
                  <a:lumMod val="75000"/>
                </a:schemeClr>
              </a:solidFill>
            </a:endParaRPr>
          </a:p>
        </p:txBody>
      </p:sp>
      <p:sp>
        <p:nvSpPr>
          <p:cNvPr id="3" name="Content Placeholder 2"/>
          <p:cNvSpPr>
            <a:spLocks noGrp="1"/>
          </p:cNvSpPr>
          <p:nvPr>
            <p:ph sz="quarter" idx="13"/>
          </p:nvPr>
        </p:nvSpPr>
        <p:spPr>
          <a:xfrm>
            <a:off x="609600" y="1600200"/>
            <a:ext cx="8077200" cy="4953000"/>
          </a:xfrm>
        </p:spPr>
        <p:txBody>
          <a:bodyPr/>
          <a:lstStyle/>
          <a:p>
            <a:pPr marL="0" indent="0">
              <a:buNone/>
            </a:pPr>
            <a:r>
              <a:rPr lang="en-US" dirty="0" smtClean="0"/>
              <a:t>                                             </a:t>
            </a:r>
          </a:p>
          <a:p>
            <a:r>
              <a:rPr lang="en-US" dirty="0" smtClean="0"/>
              <a:t>The student  </a:t>
            </a:r>
            <a:r>
              <a:rPr lang="en-US" dirty="0"/>
              <a:t>never really feel alone as </a:t>
            </a:r>
            <a:r>
              <a:rPr lang="en-US" dirty="0" smtClean="0"/>
              <a:t>their diary </a:t>
            </a:r>
            <a:r>
              <a:rPr lang="en-US" dirty="0"/>
              <a:t>is always with </a:t>
            </a:r>
            <a:r>
              <a:rPr lang="en-US" dirty="0" smtClean="0"/>
              <a:t>them, </a:t>
            </a:r>
            <a:r>
              <a:rPr lang="en-US" dirty="0"/>
              <a:t>to understand </a:t>
            </a:r>
            <a:r>
              <a:rPr lang="en-US" dirty="0" smtClean="0"/>
              <a:t>their feelings</a:t>
            </a:r>
            <a:r>
              <a:rPr lang="en-US" dirty="0"/>
              <a:t>; a part of </a:t>
            </a:r>
            <a:r>
              <a:rPr lang="en-US" dirty="0" smtClean="0"/>
              <a:t>their </a:t>
            </a:r>
            <a:r>
              <a:rPr lang="en-US" dirty="0"/>
              <a:t>life...where </a:t>
            </a:r>
            <a:r>
              <a:rPr lang="en-US" dirty="0" smtClean="0"/>
              <a:t>they </a:t>
            </a:r>
            <a:r>
              <a:rPr lang="en-US" dirty="0"/>
              <a:t>can pour all </a:t>
            </a:r>
            <a:r>
              <a:rPr lang="en-US" dirty="0" smtClean="0"/>
              <a:t>their </a:t>
            </a:r>
            <a:r>
              <a:rPr lang="en-US" dirty="0"/>
              <a:t>feelings without being judged.</a:t>
            </a:r>
          </a:p>
          <a:p>
            <a:r>
              <a:rPr lang="en-US" dirty="0" smtClean="0"/>
              <a:t> </a:t>
            </a:r>
            <a:r>
              <a:rPr lang="en-US" dirty="0"/>
              <a:t>Diary can be a great critic, if </a:t>
            </a:r>
            <a:r>
              <a:rPr lang="en-US" dirty="0" smtClean="0"/>
              <a:t>they </a:t>
            </a:r>
            <a:r>
              <a:rPr lang="en-US" dirty="0"/>
              <a:t>read it periodically. It helps </a:t>
            </a:r>
            <a:r>
              <a:rPr lang="en-US" dirty="0" smtClean="0"/>
              <a:t>them  </a:t>
            </a:r>
            <a:r>
              <a:rPr lang="en-US" dirty="0"/>
              <a:t>avoid mistakes that </a:t>
            </a:r>
            <a:r>
              <a:rPr lang="en-US" dirty="0" smtClean="0"/>
              <a:t>they </a:t>
            </a:r>
            <a:r>
              <a:rPr lang="en-US" dirty="0"/>
              <a:t>have done, and sometimes, makes </a:t>
            </a:r>
            <a:r>
              <a:rPr lang="en-US" dirty="0" smtClean="0"/>
              <a:t>them recollect their </a:t>
            </a:r>
            <a:r>
              <a:rPr lang="en-US" dirty="0"/>
              <a:t>lessons for life</a:t>
            </a:r>
            <a:r>
              <a:rPr lang="en-US" dirty="0" smtClean="0"/>
              <a:t>.</a:t>
            </a:r>
          </a:p>
          <a:p>
            <a:r>
              <a:rPr lang="en-US" dirty="0" smtClean="0"/>
              <a:t>Based on the user’s length of data entry and emoticons used the stress level of the student is got. The parent or guardian is notified based on this rating and </a:t>
            </a:r>
            <a:r>
              <a:rPr lang="en-US" dirty="0" err="1" smtClean="0"/>
              <a:t>adviced</a:t>
            </a:r>
            <a:r>
              <a:rPr lang="en-US" dirty="0" smtClean="0"/>
              <a:t>. The user is also relaxed by suggesting them appropriate videos and articles.   </a:t>
            </a:r>
          </a:p>
          <a:p>
            <a:r>
              <a:rPr lang="en-US" dirty="0" smtClean="0"/>
              <a:t> </a:t>
            </a:r>
            <a:r>
              <a:rPr lang="en-US" dirty="0"/>
              <a:t>It helps you to improve your writing skills</a:t>
            </a:r>
            <a:r>
              <a:rPr lang="en-US" dirty="0" smtClean="0"/>
              <a:t>.</a:t>
            </a:r>
          </a:p>
          <a:p>
            <a:r>
              <a:rPr lang="en-US" b="1" dirty="0"/>
              <a:t> </a:t>
            </a:r>
            <a:r>
              <a:rPr lang="en-US" dirty="0">
                <a:solidFill>
                  <a:schemeClr val="tx1">
                    <a:lumMod val="95000"/>
                  </a:schemeClr>
                </a:solidFill>
              </a:rPr>
              <a:t>T</a:t>
            </a:r>
            <a:r>
              <a:rPr lang="en-US" dirty="0" smtClean="0">
                <a:solidFill>
                  <a:schemeClr val="tx1">
                    <a:lumMod val="95000"/>
                  </a:schemeClr>
                </a:solidFill>
              </a:rPr>
              <a:t>he student  </a:t>
            </a:r>
            <a:r>
              <a:rPr lang="en-US" dirty="0">
                <a:solidFill>
                  <a:schemeClr val="tx1">
                    <a:lumMod val="95000"/>
                  </a:schemeClr>
                </a:solidFill>
              </a:rPr>
              <a:t>become more at ease with </a:t>
            </a:r>
            <a:r>
              <a:rPr lang="en-US" dirty="0" smtClean="0">
                <a:solidFill>
                  <a:schemeClr val="tx1">
                    <a:lumMod val="95000"/>
                  </a:schemeClr>
                </a:solidFill>
              </a:rPr>
              <a:t>themselves.</a:t>
            </a:r>
          </a:p>
          <a:p>
            <a:r>
              <a:rPr lang="en-US" dirty="0">
                <a:solidFill>
                  <a:schemeClr val="tx1">
                    <a:lumMod val="95000"/>
                  </a:schemeClr>
                </a:solidFill>
              </a:rPr>
              <a:t>T</a:t>
            </a:r>
            <a:r>
              <a:rPr lang="en-US" dirty="0" smtClean="0">
                <a:solidFill>
                  <a:schemeClr val="tx1">
                    <a:lumMod val="95000"/>
                  </a:schemeClr>
                </a:solidFill>
              </a:rPr>
              <a:t>hey </a:t>
            </a:r>
            <a:r>
              <a:rPr lang="en-US" dirty="0">
                <a:solidFill>
                  <a:schemeClr val="tx1">
                    <a:lumMod val="95000"/>
                  </a:schemeClr>
                </a:solidFill>
              </a:rPr>
              <a:t>become more </a:t>
            </a:r>
            <a:r>
              <a:rPr lang="en-US" dirty="0" smtClean="0">
                <a:solidFill>
                  <a:schemeClr val="tx1">
                    <a:lumMod val="95000"/>
                  </a:schemeClr>
                </a:solidFill>
              </a:rPr>
              <a:t>observant.</a:t>
            </a:r>
          </a:p>
          <a:p>
            <a:r>
              <a:rPr lang="en-US" dirty="0">
                <a:solidFill>
                  <a:schemeClr val="tx1">
                    <a:lumMod val="95000"/>
                  </a:schemeClr>
                </a:solidFill>
              </a:rPr>
              <a:t> T</a:t>
            </a:r>
            <a:r>
              <a:rPr lang="en-US" dirty="0" smtClean="0">
                <a:solidFill>
                  <a:schemeClr val="tx1">
                    <a:lumMod val="95000"/>
                  </a:schemeClr>
                </a:solidFill>
              </a:rPr>
              <a:t>hey </a:t>
            </a:r>
            <a:r>
              <a:rPr lang="en-US" dirty="0">
                <a:solidFill>
                  <a:schemeClr val="tx1">
                    <a:lumMod val="95000"/>
                  </a:schemeClr>
                </a:solidFill>
              </a:rPr>
              <a:t>improve as a </a:t>
            </a:r>
            <a:r>
              <a:rPr lang="en-US" dirty="0" smtClean="0">
                <a:solidFill>
                  <a:schemeClr val="tx1">
                    <a:lumMod val="95000"/>
                  </a:schemeClr>
                </a:solidFill>
              </a:rPr>
              <a:t>person.</a:t>
            </a:r>
            <a:endParaRPr lang="en-US" dirty="0">
              <a:solidFill>
                <a:schemeClr val="tx1">
                  <a:lumMod val="95000"/>
                </a:schemeClr>
              </a:solidFill>
            </a:endParaRPr>
          </a:p>
          <a:p>
            <a:pPr marL="0" indent="0">
              <a:buNone/>
            </a:pPr>
            <a:endParaRPr lang="en-US" dirty="0">
              <a:solidFill>
                <a:schemeClr val="tx1">
                  <a:lumMod val="95000"/>
                </a:schemeClr>
              </a:solidFill>
            </a:endParaRPr>
          </a:p>
        </p:txBody>
      </p:sp>
    </p:spTree>
    <p:extLst>
      <p:ext uri="{BB962C8B-B14F-4D97-AF65-F5344CB8AC3E}">
        <p14:creationId xmlns:p14="http://schemas.microsoft.com/office/powerpoint/2010/main" val="11902446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228600"/>
            <a:ext cx="3529013" cy="5664201"/>
          </a:xfrm>
          <a:prstGeom prst="rect">
            <a:avLst/>
          </a:prstGeom>
        </p:spPr>
      </p:pic>
    </p:spTree>
    <p:extLst>
      <p:ext uri="{BB962C8B-B14F-4D97-AF65-F5344CB8AC3E}">
        <p14:creationId xmlns:p14="http://schemas.microsoft.com/office/powerpoint/2010/main" val="24387729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_20171204-181047.png"/>
          <p:cNvPicPr>
            <a:picLocks noGrp="1" noChangeAspect="1"/>
          </p:cNvPicPr>
          <p:nvPr>
            <p:ph sz="quarter" idx="13"/>
          </p:nvPr>
        </p:nvPicPr>
        <p:blipFill>
          <a:blip r:embed="rId2" cstate="print"/>
          <a:stretch>
            <a:fillRect/>
          </a:stretch>
        </p:blipFill>
        <p:spPr>
          <a:xfrm>
            <a:off x="1383525" y="1450200"/>
            <a:ext cx="2314575" cy="4114800"/>
          </a:xfrm>
        </p:spPr>
      </p:pic>
      <p:pic>
        <p:nvPicPr>
          <p:cNvPr id="5" name="Picture 4" descr="Screenshot_20171204-181055.png"/>
          <p:cNvPicPr>
            <a:picLocks noChangeAspect="1"/>
          </p:cNvPicPr>
          <p:nvPr/>
        </p:nvPicPr>
        <p:blipFill>
          <a:blip r:embed="rId3" cstate="print"/>
          <a:stretch>
            <a:fillRect/>
          </a:stretch>
        </p:blipFill>
        <p:spPr>
          <a:xfrm>
            <a:off x="838200" y="228600"/>
            <a:ext cx="3200399" cy="5689599"/>
          </a:xfrm>
          <a:prstGeom prst="rect">
            <a:avLst/>
          </a:prstGeom>
        </p:spPr>
      </p:pic>
      <p:pic>
        <p:nvPicPr>
          <p:cNvPr id="6" name="Picture 5" descr="Screenshot_20171204-181047.png"/>
          <p:cNvPicPr>
            <a:picLocks noChangeAspect="1"/>
          </p:cNvPicPr>
          <p:nvPr/>
        </p:nvPicPr>
        <p:blipFill>
          <a:blip r:embed="rId4" cstate="print"/>
          <a:stretch>
            <a:fillRect/>
          </a:stretch>
        </p:blipFill>
        <p:spPr>
          <a:xfrm>
            <a:off x="4648201" y="152400"/>
            <a:ext cx="3581400" cy="57150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924800" cy="1143000"/>
          </a:xfrm>
        </p:spPr>
        <p:txBody>
          <a:bodyPr/>
          <a:lstStyle/>
          <a:p>
            <a:r>
              <a:rPr lang="en-US" dirty="0" smtClean="0"/>
              <a:t>                    Step </a:t>
            </a:r>
            <a:r>
              <a:rPr lang="en-US" dirty="0"/>
              <a:t>9</a:t>
            </a:r>
            <a:r>
              <a:rPr lang="en-US" dirty="0" smtClean="0">
                <a:solidFill>
                  <a:schemeClr val="tx2">
                    <a:lumMod val="60000"/>
                    <a:lumOff val="40000"/>
                  </a:schemeClr>
                </a:solidFill>
              </a:rPr>
              <a:t>:</a:t>
            </a:r>
            <a:r>
              <a:rPr lang="en-US" dirty="0" smtClean="0">
                <a:solidFill>
                  <a:schemeClr val="tx2">
                    <a:lumMod val="75000"/>
                  </a:schemeClr>
                </a:solidFill>
              </a:rPr>
              <a:t>talent exhibition</a:t>
            </a:r>
            <a:endParaRPr lang="en-US" dirty="0">
              <a:solidFill>
                <a:schemeClr val="tx2">
                  <a:lumMod val="75000"/>
                </a:schemeClr>
              </a:solidFill>
            </a:endParaRPr>
          </a:p>
        </p:txBody>
      </p:sp>
      <p:sp>
        <p:nvSpPr>
          <p:cNvPr id="3" name="Content Placeholder 2"/>
          <p:cNvSpPr>
            <a:spLocks noGrp="1"/>
          </p:cNvSpPr>
          <p:nvPr>
            <p:ph sz="quarter" idx="13"/>
          </p:nvPr>
        </p:nvSpPr>
        <p:spPr/>
        <p:txBody>
          <a:bodyPr/>
          <a:lstStyle/>
          <a:p>
            <a:r>
              <a:rPr lang="en-US" dirty="0" smtClean="0"/>
              <a:t>Most of the talents are always hidden .To make the users express their </a:t>
            </a:r>
            <a:r>
              <a:rPr lang="en-US" dirty="0" err="1" smtClean="0"/>
              <a:t>talent,this</a:t>
            </a:r>
            <a:r>
              <a:rPr lang="en-US" dirty="0" smtClean="0"/>
              <a:t> platform is created.</a:t>
            </a:r>
          </a:p>
          <a:p>
            <a:r>
              <a:rPr lang="en-US" dirty="0" smtClean="0"/>
              <a:t>The interest and talent of the user is got.</a:t>
            </a:r>
          </a:p>
          <a:p>
            <a:r>
              <a:rPr lang="en-US" dirty="0" smtClean="0"/>
              <a:t>The user can post the pictures and videos of the talent like </a:t>
            </a:r>
            <a:r>
              <a:rPr lang="en-US" dirty="0" err="1" smtClean="0"/>
              <a:t>drawing,music</a:t>
            </a:r>
            <a:r>
              <a:rPr lang="en-US" dirty="0" smtClean="0"/>
              <a:t> skill with tips in a common platform which can be viewed by all users.</a:t>
            </a:r>
          </a:p>
          <a:p>
            <a:r>
              <a:rPr lang="en-US" dirty="0" smtClean="0"/>
              <a:t> The other users can like and post ratings and predefined comments on it.</a:t>
            </a:r>
          </a:p>
          <a:p>
            <a:r>
              <a:rPr lang="en-US" dirty="0" smtClean="0"/>
              <a:t>This helps them to improve their self esteem and their talent.</a:t>
            </a:r>
          </a:p>
          <a:p>
            <a:r>
              <a:rPr lang="en-US" dirty="0" smtClean="0"/>
              <a:t>Using the </a:t>
            </a:r>
            <a:r>
              <a:rPr lang="en-US" dirty="0" err="1" smtClean="0"/>
              <a:t>tips,other</a:t>
            </a:r>
            <a:r>
              <a:rPr lang="en-US" dirty="0" smtClean="0"/>
              <a:t> interested users can also improve themselves.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alent.jpg"/>
          <p:cNvPicPr>
            <a:picLocks noGrp="1" noChangeAspect="1"/>
          </p:cNvPicPr>
          <p:nvPr>
            <p:ph sz="quarter" idx="13"/>
          </p:nvPr>
        </p:nvPicPr>
        <p:blipFill>
          <a:blip r:embed="rId2" cstate="print"/>
          <a:stretch>
            <a:fillRect/>
          </a:stretch>
        </p:blipFill>
        <p:spPr>
          <a:xfrm>
            <a:off x="1981200" y="533400"/>
            <a:ext cx="5181600" cy="5181600"/>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75000"/>
                  </a:schemeClr>
                </a:solidFill>
              </a:rPr>
              <a:t>                                 ABSTRACT</a:t>
            </a:r>
            <a:endParaRPr lang="en-US" dirty="0">
              <a:solidFill>
                <a:schemeClr val="tx2">
                  <a:lumMod val="75000"/>
                </a:schemeClr>
              </a:solidFill>
            </a:endParaRPr>
          </a:p>
        </p:txBody>
      </p:sp>
      <p:sp>
        <p:nvSpPr>
          <p:cNvPr id="3" name="Content Placeholder 2"/>
          <p:cNvSpPr>
            <a:spLocks noGrp="1"/>
          </p:cNvSpPr>
          <p:nvPr>
            <p:ph sz="quarter" idx="13"/>
          </p:nvPr>
        </p:nvSpPr>
        <p:spPr/>
        <p:txBody>
          <a:bodyPr/>
          <a:lstStyle/>
          <a:p>
            <a:pPr marL="0" indent="0">
              <a:buNone/>
            </a:pPr>
            <a:endParaRPr lang="en-US" dirty="0"/>
          </a:p>
          <a:p>
            <a:r>
              <a:rPr lang="en-US" dirty="0"/>
              <a:t>Today the number of suicide rates, intolerance and other minor issues of the students are increased. This is due to their mental stress that causes lack of concentration in studies and other activities. In order to reduce their mental stress </a:t>
            </a:r>
            <a:r>
              <a:rPr lang="en-US" dirty="0" smtClean="0">
                <a:solidFill>
                  <a:srgbClr val="92D050"/>
                </a:solidFill>
              </a:rPr>
              <a:t>THE MIND EDUCATION SYSTEM </a:t>
            </a:r>
            <a:r>
              <a:rPr lang="en-US" dirty="0" smtClean="0"/>
              <a:t>is </a:t>
            </a:r>
            <a:r>
              <a:rPr lang="en-US" dirty="0"/>
              <a:t>introduced. The mind education system is nothing but empowering the students towards a better education. It mainly concentrates on developing games, fun videos related to their studies, attracting easy math calculations, and many more which will help the students to learn things easily. Our ultimate aim is to create an application that equip the students with mental skills. This applications will have a login page through which student get into the app, and a page that will help to identify the stress of the student and will leads to the games or videos that gives the relief or articles related to their stress. By using this application we can easily improve their skills and provide them </a:t>
            </a:r>
            <a:r>
              <a:rPr lang="en-US" dirty="0">
                <a:solidFill>
                  <a:srgbClr val="92D050"/>
                </a:solidFill>
              </a:rPr>
              <a:t>Stress free </a:t>
            </a:r>
            <a:r>
              <a:rPr lang="en-US" dirty="0" smtClean="0">
                <a:solidFill>
                  <a:srgbClr val="92D050"/>
                </a:solidFill>
              </a:rPr>
              <a:t>life.</a:t>
            </a:r>
            <a:endParaRPr lang="en-US" dirty="0">
              <a:solidFill>
                <a:srgbClr val="92D050"/>
              </a:solidFill>
            </a:endParaRPr>
          </a:p>
          <a:p>
            <a:pPr marL="0" indent="0">
              <a:buNone/>
            </a:pPr>
            <a:r>
              <a:rPr lang="en-US" dirty="0"/>
              <a:t> </a:t>
            </a:r>
          </a:p>
          <a:p>
            <a:endParaRPr lang="en-US" dirty="0"/>
          </a:p>
        </p:txBody>
      </p:sp>
    </p:spTree>
    <p:extLst>
      <p:ext uri="{BB962C8B-B14F-4D97-AF65-F5344CB8AC3E}">
        <p14:creationId xmlns:p14="http://schemas.microsoft.com/office/powerpoint/2010/main" val="1963434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10: </a:t>
            </a:r>
            <a:r>
              <a:rPr lang="en-US" sz="3200" dirty="0" smtClean="0">
                <a:solidFill>
                  <a:schemeClr val="tx2">
                    <a:lumMod val="75000"/>
                  </a:schemeClr>
                </a:solidFill>
              </a:rPr>
              <a:t>Advice </a:t>
            </a:r>
            <a:r>
              <a:rPr lang="en-US" sz="3200" dirty="0">
                <a:solidFill>
                  <a:schemeClr val="tx2">
                    <a:lumMod val="75000"/>
                  </a:schemeClr>
                </a:solidFill>
              </a:rPr>
              <a:t>from the psychiatrist</a:t>
            </a:r>
            <a:endParaRPr lang="en-US" dirty="0"/>
          </a:p>
        </p:txBody>
      </p:sp>
      <p:sp>
        <p:nvSpPr>
          <p:cNvPr id="3" name="Content Placeholder 2"/>
          <p:cNvSpPr>
            <a:spLocks noGrp="1"/>
          </p:cNvSpPr>
          <p:nvPr>
            <p:ph sz="quarter" idx="13"/>
          </p:nvPr>
        </p:nvSpPr>
        <p:spPr/>
        <p:txBody>
          <a:bodyPr/>
          <a:lstStyle/>
          <a:p>
            <a:r>
              <a:rPr lang="en-US" sz="2400" dirty="0" smtClean="0">
                <a:cs typeface="Times New Roman" pitchFamily="18" charset="0"/>
              </a:rPr>
              <a:t>If the person is highly stressed even after watching  videos ,playing games, reading articles and jokes </a:t>
            </a:r>
          </a:p>
          <a:p>
            <a:r>
              <a:rPr lang="en-US" sz="2400" dirty="0" smtClean="0">
                <a:cs typeface="Times New Roman" pitchFamily="18" charset="0"/>
              </a:rPr>
              <a:t>He/she can take advice from the psychiatrist.</a:t>
            </a:r>
          </a:p>
          <a:p>
            <a:r>
              <a:rPr lang="en-US" sz="2400" dirty="0" smtClean="0">
                <a:cs typeface="Times New Roman" pitchFamily="18" charset="0"/>
              </a:rPr>
              <a:t>It can be through a chat or a call</a:t>
            </a:r>
          </a:p>
          <a:p>
            <a:endParaRPr lang="en-US" dirty="0" smtClean="0"/>
          </a:p>
        </p:txBody>
      </p:sp>
    </p:spTree>
    <p:extLst>
      <p:ext uri="{BB962C8B-B14F-4D97-AF65-F5344CB8AC3E}">
        <p14:creationId xmlns:p14="http://schemas.microsoft.com/office/powerpoint/2010/main" val="36197901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4988" y="177959"/>
            <a:ext cx="3325812" cy="5613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4025" y="2816225"/>
            <a:ext cx="61595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94977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Step 11</a:t>
            </a:r>
            <a:r>
              <a:rPr lang="en-US" dirty="0" smtClean="0">
                <a:solidFill>
                  <a:schemeClr val="tx2">
                    <a:lumMod val="75000"/>
                  </a:schemeClr>
                </a:solidFill>
              </a:rPr>
              <a:t>:  </a:t>
            </a:r>
            <a:r>
              <a:rPr lang="en-US" dirty="0">
                <a:solidFill>
                  <a:schemeClr val="tx2">
                    <a:lumMod val="75000"/>
                  </a:schemeClr>
                </a:solidFill>
              </a:rPr>
              <a:t>ai face recognition</a:t>
            </a:r>
          </a:p>
        </p:txBody>
      </p:sp>
      <p:sp>
        <p:nvSpPr>
          <p:cNvPr id="3" name="Content Placeholder 2"/>
          <p:cNvSpPr>
            <a:spLocks noGrp="1"/>
          </p:cNvSpPr>
          <p:nvPr>
            <p:ph sz="quarter" idx="13"/>
          </p:nvPr>
        </p:nvSpPr>
        <p:spPr/>
        <p:txBody>
          <a:bodyPr/>
          <a:lstStyle/>
          <a:p>
            <a:r>
              <a:rPr lang="en-US" dirty="0" smtClean="0"/>
              <a:t>Even after the games , jokes, videos, articles if the person is still in stress ,then we can find it through AI FACE RECOGNITION.</a:t>
            </a:r>
          </a:p>
          <a:p>
            <a:r>
              <a:rPr lang="en-US" dirty="0" smtClean="0"/>
              <a:t>We will  ask the student to take a  </a:t>
            </a:r>
            <a:r>
              <a:rPr lang="en-US" dirty="0" err="1" smtClean="0"/>
              <a:t>selfie</a:t>
            </a:r>
            <a:r>
              <a:rPr lang="en-US" dirty="0" smtClean="0"/>
              <a:t>.</a:t>
            </a:r>
          </a:p>
          <a:p>
            <a:r>
              <a:rPr lang="en-US" dirty="0" smtClean="0"/>
              <a:t>AI recognize the facial expression of the student.</a:t>
            </a:r>
          </a:p>
          <a:p>
            <a:r>
              <a:rPr lang="en-US" dirty="0" smtClean="0"/>
              <a:t>If he/she  is happy and stress free then he /she can exit the portal.</a:t>
            </a:r>
          </a:p>
          <a:p>
            <a:r>
              <a:rPr lang="en-US" sz="1800" dirty="0" smtClean="0">
                <a:cs typeface="Times New Roman" pitchFamily="18" charset="0"/>
              </a:rPr>
              <a:t>Even forcing a fake smile decreases the stress</a:t>
            </a:r>
            <a:r>
              <a:rPr lang="en-US" sz="1800" dirty="0" smtClean="0">
                <a:latin typeface="Times New Roman" pitchFamily="18" charset="0"/>
                <a:cs typeface="Times New Roman" pitchFamily="18" charset="0"/>
              </a:rPr>
              <a:t>.</a:t>
            </a:r>
          </a:p>
          <a:p>
            <a:pPr>
              <a:buNone/>
            </a:pPr>
            <a:endParaRPr lang="en-US" dirty="0"/>
          </a:p>
        </p:txBody>
      </p:sp>
    </p:spTree>
    <p:extLst>
      <p:ext uri="{BB962C8B-B14F-4D97-AF65-F5344CB8AC3E}">
        <p14:creationId xmlns:p14="http://schemas.microsoft.com/office/powerpoint/2010/main" val="1806631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1" y="685800"/>
            <a:ext cx="3352800" cy="5731122"/>
          </a:xfrm>
          <a:prstGeom prst="rect">
            <a:avLst/>
          </a:prstGeom>
        </p:spPr>
      </p:pic>
    </p:spTree>
    <p:extLst>
      <p:ext uri="{BB962C8B-B14F-4D97-AF65-F5344CB8AC3E}">
        <p14:creationId xmlns:p14="http://schemas.microsoft.com/office/powerpoint/2010/main" val="1849049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STEP 12</a:t>
            </a:r>
            <a:r>
              <a:rPr lang="en-US" dirty="0" smtClean="0">
                <a:solidFill>
                  <a:schemeClr val="tx2">
                    <a:lumMod val="75000"/>
                  </a:schemeClr>
                </a:solidFill>
              </a:rPr>
              <a:t>: STRESS IDENTIFIER</a:t>
            </a:r>
            <a:endParaRPr lang="en-US" dirty="0"/>
          </a:p>
        </p:txBody>
      </p:sp>
      <p:sp>
        <p:nvSpPr>
          <p:cNvPr id="3" name="Content Placeholder 2"/>
          <p:cNvSpPr>
            <a:spLocks noGrp="1"/>
          </p:cNvSpPr>
          <p:nvPr>
            <p:ph sz="quarter" idx="13"/>
          </p:nvPr>
        </p:nvSpPr>
        <p:spPr/>
        <p:txBody>
          <a:bodyPr/>
          <a:lstStyle/>
          <a:p>
            <a:r>
              <a:rPr lang="en-US" dirty="0" smtClean="0"/>
              <a:t>The same process is repeated once again.</a:t>
            </a:r>
          </a:p>
          <a:p>
            <a:r>
              <a:rPr lang="en-US" dirty="0" smtClean="0"/>
              <a:t>This is the final step.</a:t>
            </a:r>
          </a:p>
          <a:p>
            <a:r>
              <a:rPr lang="en-US" dirty="0" smtClean="0"/>
              <a:t>The first stress level and the second stress level is compared</a:t>
            </a:r>
          </a:p>
          <a:p>
            <a:r>
              <a:rPr lang="en-US" dirty="0" smtClean="0"/>
              <a:t>If the stress </a:t>
            </a:r>
            <a:r>
              <a:rPr lang="en-US" dirty="0"/>
              <a:t>is </a:t>
            </a:r>
            <a:r>
              <a:rPr lang="en-US" dirty="0" smtClean="0"/>
              <a:t>decreased then they are allowed to exit the group</a:t>
            </a:r>
          </a:p>
          <a:p>
            <a:r>
              <a:rPr lang="en-US" dirty="0" smtClean="0"/>
              <a:t>Else a  new chat is assigned with the </a:t>
            </a:r>
            <a:r>
              <a:rPr lang="en-US" sz="1800" dirty="0" smtClean="0">
                <a:solidFill>
                  <a:schemeClr val="tx2">
                    <a:lumMod val="75000"/>
                  </a:schemeClr>
                </a:solidFill>
              </a:rPr>
              <a:t>psychiatrist.</a:t>
            </a:r>
          </a:p>
          <a:p>
            <a:r>
              <a:rPr lang="en-US" sz="1800" dirty="0" smtClean="0"/>
              <a:t>And </a:t>
            </a:r>
            <a:r>
              <a:rPr lang="en-US" sz="1800" dirty="0" err="1" smtClean="0"/>
              <a:t>aslo</a:t>
            </a:r>
            <a:r>
              <a:rPr lang="en-US" sz="1800" dirty="0" smtClean="0"/>
              <a:t> a notification is sent to their parents number with a note that the person is highly stressed</a:t>
            </a:r>
          </a:p>
          <a:p>
            <a:r>
              <a:rPr lang="en-US" sz="1800" dirty="0" smtClean="0"/>
              <a:t>We </a:t>
            </a:r>
            <a:r>
              <a:rPr lang="en-US" sz="1800" dirty="0" err="1" smtClean="0"/>
              <a:t>aslo</a:t>
            </a:r>
            <a:r>
              <a:rPr lang="en-US" sz="1800" dirty="0" smtClean="0"/>
              <a:t> recommend the parents some tips to take care of their children</a:t>
            </a:r>
            <a:endParaRPr lang="en-US" dirty="0" smtClean="0"/>
          </a:p>
          <a:p>
            <a:endParaRPr lang="en-US" dirty="0"/>
          </a:p>
        </p:txBody>
      </p:sp>
    </p:spTree>
    <p:extLst>
      <p:ext uri="{BB962C8B-B14F-4D97-AF65-F5344CB8AC3E}">
        <p14:creationId xmlns:p14="http://schemas.microsoft.com/office/powerpoint/2010/main" val="2317699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43000" y="914400"/>
            <a:ext cx="6477000" cy="4876800"/>
          </a:xfrm>
        </p:spPr>
      </p:pic>
    </p:spTree>
    <p:extLst>
      <p:ext uri="{BB962C8B-B14F-4D97-AF65-F5344CB8AC3E}">
        <p14:creationId xmlns:p14="http://schemas.microsoft.com/office/powerpoint/2010/main" val="2648598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0"/>
            <a:ext cx="7924800" cy="1143000"/>
          </a:xfrm>
        </p:spPr>
        <p:txBody>
          <a:bodyPr/>
          <a:lstStyle/>
          <a:p>
            <a:r>
              <a:rPr lang="en-US" sz="8000" dirty="0" smtClean="0"/>
              <a:t>        </a:t>
            </a:r>
            <a:br>
              <a:rPr lang="en-US" sz="8000" dirty="0" smtClean="0"/>
            </a:br>
            <a:r>
              <a:rPr lang="en-US" sz="8000" dirty="0"/>
              <a:t/>
            </a:r>
            <a:br>
              <a:rPr lang="en-US" sz="8000" dirty="0"/>
            </a:br>
            <a:r>
              <a:rPr lang="en-US" sz="8000" dirty="0" smtClean="0"/>
              <a:t>        </a:t>
            </a:r>
            <a:r>
              <a:rPr lang="en-US" sz="8000" dirty="0" smtClean="0">
                <a:solidFill>
                  <a:schemeClr val="tx2">
                    <a:lumMod val="75000"/>
                  </a:schemeClr>
                </a:solidFill>
              </a:rPr>
              <a:t>OVERALL    ARCHITECTURE</a:t>
            </a:r>
            <a:endParaRPr lang="en-US" sz="8000" dirty="0">
              <a:solidFill>
                <a:schemeClr val="tx2">
                  <a:lumMod val="75000"/>
                </a:schemeClr>
              </a:solidFill>
            </a:endParaRPr>
          </a:p>
        </p:txBody>
      </p:sp>
    </p:spTree>
    <p:extLst>
      <p:ext uri="{BB962C8B-B14F-4D97-AF65-F5344CB8AC3E}">
        <p14:creationId xmlns:p14="http://schemas.microsoft.com/office/powerpoint/2010/main" val="34381276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jpg"/>
          <p:cNvPicPr>
            <a:picLocks noChangeAspect="1"/>
          </p:cNvPicPr>
          <p:nvPr/>
        </p:nvPicPr>
        <p:blipFill>
          <a:blip r:embed="rId2" cstate="print"/>
          <a:stretch>
            <a:fillRect/>
          </a:stretch>
        </p:blipFill>
        <p:spPr>
          <a:xfrm>
            <a:off x="685800" y="381000"/>
            <a:ext cx="7848600" cy="5867400"/>
          </a:xfrm>
          <a:prstGeom prst="rect">
            <a:avLst/>
          </a:prstGeom>
        </p:spPr>
      </p:pic>
    </p:spTree>
    <p:extLst>
      <p:ext uri="{BB962C8B-B14F-4D97-AF65-F5344CB8AC3E}">
        <p14:creationId xmlns:p14="http://schemas.microsoft.com/office/powerpoint/2010/main" val="38462387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75000"/>
                  </a:schemeClr>
                </a:solidFill>
              </a:rPr>
              <a:t>HARDWARE REQUIREMENTS</a:t>
            </a:r>
            <a:endParaRPr lang="en-US" dirty="0">
              <a:solidFill>
                <a:schemeClr val="tx2">
                  <a:lumMod val="75000"/>
                </a:schemeClr>
              </a:solidFill>
            </a:endParaRPr>
          </a:p>
        </p:txBody>
      </p:sp>
      <p:sp>
        <p:nvSpPr>
          <p:cNvPr id="3" name="Content Placeholder 2"/>
          <p:cNvSpPr>
            <a:spLocks noGrp="1"/>
          </p:cNvSpPr>
          <p:nvPr>
            <p:ph sz="quarter" idx="13"/>
          </p:nvPr>
        </p:nvSpPr>
        <p:spPr/>
        <p:txBody>
          <a:bodyPr>
            <a:normAutofit lnSpcReduction="10000"/>
          </a:bodyPr>
          <a:lstStyle/>
          <a:p>
            <a:r>
              <a:rPr lang="en-US" sz="2000" dirty="0" smtClean="0"/>
              <a:t>2 GB RAM</a:t>
            </a:r>
          </a:p>
          <a:p>
            <a:r>
              <a:rPr lang="en-US" sz="2000" dirty="0" smtClean="0"/>
              <a:t>OCTA CORE PROCESSOR</a:t>
            </a:r>
          </a:p>
          <a:p>
            <a:pPr marL="0" indent="0">
              <a:buNone/>
            </a:pPr>
            <a:endParaRPr lang="en-US" dirty="0" smtClean="0"/>
          </a:p>
          <a:p>
            <a:pPr marL="0" indent="0">
              <a:buNone/>
            </a:pPr>
            <a:r>
              <a:rPr lang="en-US" sz="2800" dirty="0" smtClean="0">
                <a:solidFill>
                  <a:schemeClr val="tx2">
                    <a:lumMod val="75000"/>
                  </a:schemeClr>
                </a:solidFill>
              </a:rPr>
              <a:t>SOFTWARE REQUIREMENTS</a:t>
            </a:r>
          </a:p>
          <a:p>
            <a:r>
              <a:rPr lang="en-US" sz="2800" dirty="0" smtClean="0"/>
              <a:t>Android </a:t>
            </a:r>
            <a:r>
              <a:rPr lang="en-US" sz="2800" dirty="0" err="1" smtClean="0"/>
              <a:t>os</a:t>
            </a:r>
            <a:endParaRPr lang="en-US" sz="2800" dirty="0" smtClean="0"/>
          </a:p>
          <a:p>
            <a:r>
              <a:rPr lang="en-US" sz="2800" dirty="0" smtClean="0"/>
              <a:t>Front-end : java8</a:t>
            </a:r>
          </a:p>
          <a:p>
            <a:r>
              <a:rPr lang="en-US" sz="2800" dirty="0" smtClean="0"/>
              <a:t>Back-end: </a:t>
            </a:r>
            <a:r>
              <a:rPr lang="en-US" sz="2800" dirty="0" err="1" smtClean="0"/>
              <a:t>SQLite</a:t>
            </a:r>
            <a:r>
              <a:rPr lang="en-US" sz="2800" dirty="0" smtClean="0"/>
              <a:t> 3.9</a:t>
            </a:r>
          </a:p>
          <a:p>
            <a:r>
              <a:rPr lang="en-US" sz="2800" dirty="0" smtClean="0"/>
              <a:t>Development: Android studio</a:t>
            </a:r>
            <a:endParaRPr lang="en-US" sz="2800" dirty="0"/>
          </a:p>
        </p:txBody>
      </p:sp>
    </p:spTree>
    <p:extLst>
      <p:ext uri="{BB962C8B-B14F-4D97-AF65-F5344CB8AC3E}">
        <p14:creationId xmlns:p14="http://schemas.microsoft.com/office/powerpoint/2010/main" val="2590745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75000"/>
                  </a:schemeClr>
                </a:solidFill>
              </a:rPr>
              <a:t>                            ADVANTAGES</a:t>
            </a:r>
            <a:br>
              <a:rPr lang="en-US" dirty="0" smtClean="0">
                <a:solidFill>
                  <a:schemeClr val="tx2">
                    <a:lumMod val="75000"/>
                  </a:schemeClr>
                </a:solidFill>
              </a:rPr>
            </a:br>
            <a:endParaRPr lang="en-US" dirty="0">
              <a:solidFill>
                <a:schemeClr val="tx2">
                  <a:lumMod val="75000"/>
                </a:schemeClr>
              </a:solidFill>
            </a:endParaRPr>
          </a:p>
        </p:txBody>
      </p:sp>
      <p:sp>
        <p:nvSpPr>
          <p:cNvPr id="3" name="Content Placeholder 2"/>
          <p:cNvSpPr>
            <a:spLocks noGrp="1"/>
          </p:cNvSpPr>
          <p:nvPr>
            <p:ph sz="quarter" idx="13"/>
          </p:nvPr>
        </p:nvSpPr>
        <p:spPr>
          <a:xfrm>
            <a:off x="228600" y="1066800"/>
            <a:ext cx="8915400" cy="5791200"/>
          </a:xfrm>
        </p:spPr>
        <p:txBody>
          <a:bodyPr>
            <a:normAutofit/>
          </a:bodyPr>
          <a:lstStyle/>
          <a:p>
            <a:pPr lvl="0"/>
            <a:r>
              <a:rPr lang="en-IN" sz="2000" dirty="0">
                <a:latin typeface="Times New Roman" pitchFamily="18" charset="0"/>
                <a:cs typeface="Times New Roman" pitchFamily="18" charset="0"/>
              </a:rPr>
              <a:t>Makes  learning </a:t>
            </a:r>
            <a:r>
              <a:rPr lang="en-IN" sz="2000" dirty="0">
                <a:solidFill>
                  <a:srgbClr val="00B050"/>
                </a:solidFill>
                <a:latin typeface="Times New Roman" pitchFamily="18" charset="0"/>
                <a:cs typeface="Times New Roman" pitchFamily="18" charset="0"/>
              </a:rPr>
              <a:t>simple</a:t>
            </a:r>
            <a:r>
              <a:rPr lang="en-IN" sz="2000" dirty="0" smtClean="0">
                <a:solidFill>
                  <a:srgbClr val="00B050"/>
                </a:solidFill>
                <a:latin typeface="Times New Roman" pitchFamily="18" charset="0"/>
                <a:cs typeface="Times New Roman" pitchFamily="18" charset="0"/>
              </a:rPr>
              <a:t>.</a:t>
            </a:r>
          </a:p>
          <a:p>
            <a:pPr lvl="0"/>
            <a:r>
              <a:rPr lang="en-IN" sz="2000" dirty="0" smtClean="0">
                <a:latin typeface="Times New Roman" pitchFamily="18" charset="0"/>
                <a:cs typeface="Times New Roman" pitchFamily="18" charset="0"/>
              </a:rPr>
              <a:t>The </a:t>
            </a:r>
            <a:r>
              <a:rPr lang="en-IN" sz="2000" dirty="0" smtClean="0">
                <a:solidFill>
                  <a:srgbClr val="92D050"/>
                </a:solidFill>
                <a:latin typeface="Times New Roman" pitchFamily="18" charset="0"/>
                <a:cs typeface="Times New Roman" pitchFamily="18" charset="0"/>
              </a:rPr>
              <a:t>personality</a:t>
            </a:r>
            <a:r>
              <a:rPr lang="en-IN" sz="2000" dirty="0" smtClean="0">
                <a:latin typeface="Times New Roman" pitchFamily="18" charset="0"/>
                <a:cs typeface="Times New Roman" pitchFamily="18" charset="0"/>
              </a:rPr>
              <a:t> of the student can be developed</a:t>
            </a:r>
            <a:endParaRPr lang="en-US" sz="2000" dirty="0">
              <a:latin typeface="Times New Roman" pitchFamily="18" charset="0"/>
              <a:cs typeface="Times New Roman" pitchFamily="18" charset="0"/>
            </a:endParaRPr>
          </a:p>
          <a:p>
            <a:pPr lvl="0"/>
            <a:r>
              <a:rPr lang="en-IN" sz="2000" dirty="0">
                <a:latin typeface="Times New Roman" pitchFamily="18" charset="0"/>
                <a:cs typeface="Times New Roman" pitchFamily="18" charset="0"/>
              </a:rPr>
              <a:t>It also provides the </a:t>
            </a:r>
            <a:r>
              <a:rPr lang="en-IN" sz="2000" dirty="0">
                <a:solidFill>
                  <a:srgbClr val="00B050"/>
                </a:solidFill>
                <a:latin typeface="Times New Roman" pitchFamily="18" charset="0"/>
                <a:cs typeface="Times New Roman" pitchFamily="18" charset="0"/>
              </a:rPr>
              <a:t>mathematical</a:t>
            </a:r>
            <a:r>
              <a:rPr lang="en-IN" sz="2000" dirty="0">
                <a:latin typeface="Times New Roman" pitchFamily="18" charset="0"/>
                <a:cs typeface="Times New Roman" pitchFamily="18" charset="0"/>
              </a:rPr>
              <a:t> games through which they can easily understand the concepts and calculations</a:t>
            </a:r>
            <a:r>
              <a:rPr lang="en-IN" sz="2000" dirty="0" smtClean="0">
                <a:latin typeface="Times New Roman" pitchFamily="18" charset="0"/>
                <a:cs typeface="Times New Roman" pitchFamily="18" charset="0"/>
              </a:rPr>
              <a:t>.</a:t>
            </a:r>
          </a:p>
          <a:p>
            <a:pPr lvl="0"/>
            <a:r>
              <a:rPr lang="en-IN" sz="2000" dirty="0" smtClean="0">
                <a:latin typeface="Times New Roman" pitchFamily="18" charset="0"/>
                <a:cs typeface="Times New Roman" pitchFamily="18" charset="0"/>
              </a:rPr>
              <a:t>The</a:t>
            </a:r>
            <a:r>
              <a:rPr lang="en-IN" sz="2000" dirty="0" smtClean="0">
                <a:solidFill>
                  <a:srgbClr val="92D050"/>
                </a:solidFill>
                <a:latin typeface="Times New Roman" pitchFamily="18" charset="0"/>
                <a:cs typeface="Times New Roman" pitchFamily="18" charset="0"/>
              </a:rPr>
              <a:t> </a:t>
            </a:r>
            <a:r>
              <a:rPr lang="en-IN" sz="2000" dirty="0" err="1">
                <a:solidFill>
                  <a:srgbClr val="92D050"/>
                </a:solidFill>
                <a:latin typeface="Times New Roman" pitchFamily="18" charset="0"/>
                <a:cs typeface="Times New Roman" pitchFamily="18" charset="0"/>
              </a:rPr>
              <a:t>english</a:t>
            </a:r>
            <a:r>
              <a:rPr lang="en-IN" sz="2000" dirty="0" smtClean="0">
                <a:solidFill>
                  <a:srgbClr val="92D050"/>
                </a:solidFill>
                <a:latin typeface="Times New Roman" pitchFamily="18" charset="0"/>
                <a:cs typeface="Times New Roman" pitchFamily="18" charset="0"/>
              </a:rPr>
              <a:t> language</a:t>
            </a:r>
            <a:r>
              <a:rPr lang="en-IN" sz="2000" dirty="0" smtClean="0">
                <a:latin typeface="Times New Roman" pitchFamily="18" charset="0"/>
                <a:cs typeface="Times New Roman" pitchFamily="18" charset="0"/>
              </a:rPr>
              <a:t> can be learned easily with practise and test conducted by experts</a:t>
            </a:r>
            <a:endParaRPr lang="en-US" sz="2000" dirty="0">
              <a:latin typeface="Times New Roman" pitchFamily="18" charset="0"/>
              <a:cs typeface="Times New Roman" pitchFamily="18" charset="0"/>
            </a:endParaRPr>
          </a:p>
          <a:p>
            <a:pPr lvl="0"/>
            <a:r>
              <a:rPr lang="en-IN" sz="2000" dirty="0">
                <a:solidFill>
                  <a:srgbClr val="00B050"/>
                </a:solidFill>
                <a:latin typeface="Times New Roman" pitchFamily="18" charset="0"/>
                <a:cs typeface="Times New Roman" pitchFamily="18" charset="0"/>
              </a:rPr>
              <a:t>ANY  level or kind</a:t>
            </a:r>
            <a:r>
              <a:rPr lang="en-IN" sz="2000" dirty="0">
                <a:latin typeface="Times New Roman" pitchFamily="18" charset="0"/>
                <a:cs typeface="Times New Roman" pitchFamily="18" charset="0"/>
              </a:rPr>
              <a:t>  of  stress  can be reduced .</a:t>
            </a:r>
            <a:endParaRPr lang="en-US" sz="2000" dirty="0">
              <a:latin typeface="Times New Roman" pitchFamily="18" charset="0"/>
              <a:cs typeface="Times New Roman" pitchFamily="18" charset="0"/>
            </a:endParaRPr>
          </a:p>
          <a:p>
            <a:pPr lvl="0"/>
            <a:r>
              <a:rPr lang="en-IN" sz="2000" dirty="0">
                <a:latin typeface="Times New Roman" pitchFamily="18" charset="0"/>
                <a:cs typeface="Times New Roman" pitchFamily="18" charset="0"/>
              </a:rPr>
              <a:t>It will help them to come out of stress </a:t>
            </a:r>
            <a:r>
              <a:rPr lang="en-IN" sz="2000" dirty="0" smtClean="0">
                <a:solidFill>
                  <a:srgbClr val="00B050"/>
                </a:solidFill>
                <a:latin typeface="Times New Roman" pitchFamily="18" charset="0"/>
                <a:cs typeface="Times New Roman" pitchFamily="18" charset="0"/>
              </a:rPr>
              <a:t>Easily</a:t>
            </a:r>
            <a:endParaRPr lang="en-US" sz="2000" dirty="0">
              <a:solidFill>
                <a:srgbClr val="00B050"/>
              </a:solidFill>
              <a:latin typeface="Times New Roman" pitchFamily="18" charset="0"/>
              <a:cs typeface="Times New Roman" pitchFamily="18" charset="0"/>
            </a:endParaRPr>
          </a:p>
          <a:p>
            <a:pPr marL="0" indent="0">
              <a:buNone/>
            </a:pPr>
            <a:r>
              <a:rPr lang="en-IN" sz="2600" dirty="0"/>
              <a:t> </a:t>
            </a:r>
            <a:endParaRPr lang="en-US" sz="2600" dirty="0"/>
          </a:p>
          <a:p>
            <a:endParaRPr lang="en-US" dirty="0"/>
          </a:p>
        </p:txBody>
      </p:sp>
    </p:spTree>
    <p:extLst>
      <p:ext uri="{BB962C8B-B14F-4D97-AF65-F5344CB8AC3E}">
        <p14:creationId xmlns:p14="http://schemas.microsoft.com/office/powerpoint/2010/main" val="3158550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924800" cy="1143000"/>
          </a:xfrm>
        </p:spPr>
        <p:txBody>
          <a:bodyPr/>
          <a:lstStyle/>
          <a:p>
            <a:r>
              <a:rPr lang="en-US" dirty="0" smtClean="0">
                <a:solidFill>
                  <a:schemeClr val="tx2">
                    <a:lumMod val="75000"/>
                  </a:schemeClr>
                </a:solidFill>
              </a:rPr>
              <a:t>                           PROPOSED PROJECT</a:t>
            </a:r>
            <a:endParaRPr lang="en-US" dirty="0">
              <a:solidFill>
                <a:schemeClr val="tx2">
                  <a:lumMod val="75000"/>
                </a:schemeClr>
              </a:solidFill>
            </a:endParaRPr>
          </a:p>
        </p:txBody>
      </p:sp>
      <p:sp>
        <p:nvSpPr>
          <p:cNvPr id="3" name="Content Placeholder 2"/>
          <p:cNvSpPr>
            <a:spLocks noGrp="1"/>
          </p:cNvSpPr>
          <p:nvPr>
            <p:ph sz="quarter" idx="13"/>
          </p:nvPr>
        </p:nvSpPr>
        <p:spPr>
          <a:xfrm>
            <a:off x="304800" y="1371600"/>
            <a:ext cx="8458200" cy="4495800"/>
          </a:xfrm>
        </p:spPr>
        <p:txBody>
          <a:bodyPr>
            <a:normAutofit/>
          </a:bodyPr>
          <a:lstStyle/>
          <a:p>
            <a:pPr>
              <a:buFont typeface="Wingdings" pitchFamily="2" charset="2"/>
              <a:buChar char="Ø"/>
            </a:pPr>
            <a:r>
              <a:rPr lang="en-US" sz="2400" dirty="0" smtClean="0"/>
              <a:t>Our idea is to create an Application based  on the </a:t>
            </a:r>
            <a:r>
              <a:rPr lang="en-US" sz="2400" dirty="0" smtClean="0">
                <a:solidFill>
                  <a:srgbClr val="92D050"/>
                </a:solidFill>
              </a:rPr>
              <a:t>MIND EDUCATION SYSTEM</a:t>
            </a:r>
          </a:p>
          <a:p>
            <a:pPr>
              <a:buFont typeface="Wingdings" pitchFamily="2" charset="2"/>
              <a:buChar char="Ø"/>
            </a:pPr>
            <a:r>
              <a:rPr lang="en-US" sz="2400" dirty="0" smtClean="0"/>
              <a:t>The application consists of</a:t>
            </a:r>
          </a:p>
          <a:p>
            <a:pPr marL="0" indent="0">
              <a:buNone/>
            </a:pPr>
            <a:r>
              <a:rPr lang="en-US" sz="2400" dirty="0" smtClean="0">
                <a:solidFill>
                  <a:schemeClr val="tx2">
                    <a:lumMod val="75000"/>
                  </a:schemeClr>
                </a:solidFill>
              </a:rPr>
              <a:t>                                               1.Games</a:t>
            </a:r>
          </a:p>
          <a:p>
            <a:pPr marL="0" indent="0">
              <a:buNone/>
            </a:pPr>
            <a:r>
              <a:rPr lang="en-US" sz="2400" dirty="0" smtClean="0">
                <a:solidFill>
                  <a:schemeClr val="tx2">
                    <a:lumMod val="75000"/>
                  </a:schemeClr>
                </a:solidFill>
              </a:rPr>
              <a:t>                                                2.Inspring videos</a:t>
            </a:r>
          </a:p>
          <a:p>
            <a:pPr marL="0" indent="0">
              <a:buNone/>
            </a:pPr>
            <a:r>
              <a:rPr lang="en-US" sz="2400" dirty="0">
                <a:solidFill>
                  <a:schemeClr val="tx2">
                    <a:lumMod val="75000"/>
                  </a:schemeClr>
                </a:solidFill>
              </a:rPr>
              <a:t> </a:t>
            </a:r>
            <a:r>
              <a:rPr lang="en-US" sz="2400" dirty="0" smtClean="0">
                <a:solidFill>
                  <a:schemeClr val="tx2">
                    <a:lumMod val="75000"/>
                  </a:schemeClr>
                </a:solidFill>
              </a:rPr>
              <a:t>                                               3. </a:t>
            </a:r>
            <a:r>
              <a:rPr lang="en-US" sz="2400" dirty="0">
                <a:solidFill>
                  <a:schemeClr val="tx2">
                    <a:lumMod val="75000"/>
                  </a:schemeClr>
                </a:solidFill>
              </a:rPr>
              <a:t>Stress </a:t>
            </a:r>
            <a:r>
              <a:rPr lang="en-US" sz="2400" dirty="0" smtClean="0">
                <a:solidFill>
                  <a:schemeClr val="tx2">
                    <a:lumMod val="75000"/>
                  </a:schemeClr>
                </a:solidFill>
              </a:rPr>
              <a:t>identifier</a:t>
            </a:r>
          </a:p>
          <a:p>
            <a:pPr marL="0" indent="0">
              <a:buNone/>
            </a:pPr>
            <a:r>
              <a:rPr lang="en-US" sz="2400" dirty="0" smtClean="0">
                <a:solidFill>
                  <a:schemeClr val="tx2">
                    <a:lumMod val="75000"/>
                  </a:schemeClr>
                </a:solidFill>
              </a:rPr>
              <a:t>                                                4.Article reading</a:t>
            </a:r>
          </a:p>
          <a:p>
            <a:pPr marL="0" indent="0">
              <a:buNone/>
            </a:pPr>
            <a:r>
              <a:rPr lang="en-US" sz="2400" dirty="0" smtClean="0">
                <a:solidFill>
                  <a:schemeClr val="tx2">
                    <a:lumMod val="75000"/>
                  </a:schemeClr>
                </a:solidFill>
              </a:rPr>
              <a:t>                                                5.Quotes</a:t>
            </a:r>
          </a:p>
        </p:txBody>
      </p:sp>
    </p:spTree>
    <p:extLst>
      <p:ext uri="{BB962C8B-B14F-4D97-AF65-F5344CB8AC3E}">
        <p14:creationId xmlns:p14="http://schemas.microsoft.com/office/powerpoint/2010/main" val="703948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33400"/>
            <a:ext cx="8382000" cy="5715000"/>
          </a:xfrm>
        </p:spPr>
        <p:txBody>
          <a:bodyPr>
            <a:normAutofit/>
          </a:bodyPr>
          <a:lstStyle/>
          <a:p>
            <a:pPr lvl="0"/>
            <a:r>
              <a:rPr lang="en-IN" sz="2000" dirty="0">
                <a:latin typeface="Times New Roman" pitchFamily="18" charset="0"/>
                <a:cs typeface="Times New Roman" pitchFamily="18" charset="0"/>
              </a:rPr>
              <a:t>It gives them the knowledge about the </a:t>
            </a:r>
            <a:r>
              <a:rPr lang="en-IN" sz="2000" dirty="0">
                <a:solidFill>
                  <a:srgbClr val="92D050"/>
                </a:solidFill>
                <a:latin typeface="Times New Roman" pitchFamily="18" charset="0"/>
                <a:cs typeface="Times New Roman" pitchFamily="18" charset="0"/>
              </a:rPr>
              <a:t>problems and solution.</a:t>
            </a:r>
            <a:endParaRPr lang="en-US" sz="2000" dirty="0">
              <a:solidFill>
                <a:srgbClr val="92D050"/>
              </a:solidFill>
              <a:latin typeface="Times New Roman" pitchFamily="18" charset="0"/>
              <a:cs typeface="Times New Roman" pitchFamily="18" charset="0"/>
            </a:endParaRPr>
          </a:p>
          <a:p>
            <a:pPr lvl="0"/>
            <a:r>
              <a:rPr lang="en-IN" sz="2000" dirty="0">
                <a:latin typeface="Times New Roman" pitchFamily="18" charset="0"/>
                <a:cs typeface="Times New Roman" pitchFamily="18" charset="0"/>
              </a:rPr>
              <a:t>This will </a:t>
            </a:r>
            <a:r>
              <a:rPr lang="en-IN" sz="2000" dirty="0">
                <a:solidFill>
                  <a:srgbClr val="92D050"/>
                </a:solidFill>
                <a:latin typeface="Times New Roman" pitchFamily="18" charset="0"/>
                <a:cs typeface="Times New Roman" pitchFamily="18" charset="0"/>
              </a:rPr>
              <a:t>stronger</a:t>
            </a:r>
            <a:r>
              <a:rPr lang="en-IN" sz="2000" dirty="0">
                <a:latin typeface="Times New Roman" pitchFamily="18" charset="0"/>
                <a:cs typeface="Times New Roman" pitchFamily="18" charset="0"/>
              </a:rPr>
              <a:t> their mind set and make them strong enough to tolerate every problem.</a:t>
            </a:r>
            <a:endParaRPr lang="en-US" sz="2000" dirty="0">
              <a:latin typeface="Times New Roman" pitchFamily="18" charset="0"/>
              <a:cs typeface="Times New Roman" pitchFamily="18" charset="0"/>
            </a:endParaRPr>
          </a:p>
          <a:p>
            <a:pPr lvl="0"/>
            <a:r>
              <a:rPr lang="en-IN" sz="2000" dirty="0">
                <a:latin typeface="Times New Roman" pitchFamily="18" charset="0"/>
                <a:cs typeface="Times New Roman" pitchFamily="18" charset="0"/>
              </a:rPr>
              <a:t>The Application can be handled easily.</a:t>
            </a:r>
            <a:endParaRPr lang="en-US" sz="2000" dirty="0">
              <a:latin typeface="Times New Roman" pitchFamily="18" charset="0"/>
              <a:cs typeface="Times New Roman" pitchFamily="18" charset="0"/>
            </a:endParaRPr>
          </a:p>
          <a:p>
            <a:pPr lvl="0"/>
            <a:r>
              <a:rPr lang="en-IN" sz="2000" dirty="0">
                <a:latin typeface="Times New Roman" pitchFamily="18" charset="0"/>
                <a:cs typeface="Times New Roman" pitchFamily="18" charset="0"/>
              </a:rPr>
              <a:t>It can be accessed </a:t>
            </a:r>
            <a:r>
              <a:rPr lang="en-IN" sz="2000" dirty="0">
                <a:solidFill>
                  <a:srgbClr val="92D050"/>
                </a:solidFill>
                <a:latin typeface="Times New Roman" pitchFamily="18" charset="0"/>
                <a:cs typeface="Times New Roman" pitchFamily="18" charset="0"/>
              </a:rPr>
              <a:t>Anytime and anywhere </a:t>
            </a:r>
            <a:r>
              <a:rPr lang="en-IN" sz="2000"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lvl="0"/>
            <a:r>
              <a:rPr lang="en-IN" sz="2000" dirty="0">
                <a:latin typeface="Times New Roman" pitchFamily="18" charset="0"/>
                <a:cs typeface="Times New Roman" pitchFamily="18" charset="0"/>
              </a:rPr>
              <a:t>It is a  </a:t>
            </a:r>
            <a:r>
              <a:rPr lang="en-IN" sz="2000" dirty="0">
                <a:solidFill>
                  <a:srgbClr val="92D050"/>
                </a:solidFill>
                <a:latin typeface="Times New Roman" pitchFamily="18" charset="0"/>
                <a:cs typeface="Times New Roman" pitchFamily="18" charset="0"/>
              </a:rPr>
              <a:t>mobile friendly </a:t>
            </a:r>
            <a:r>
              <a:rPr lang="en-IN" sz="2000" dirty="0">
                <a:latin typeface="Times New Roman" pitchFamily="18" charset="0"/>
                <a:cs typeface="Times New Roman" pitchFamily="18" charset="0"/>
              </a:rPr>
              <a:t>application.</a:t>
            </a:r>
            <a:endParaRPr lang="en-US" sz="2000" dirty="0">
              <a:latin typeface="Times New Roman" pitchFamily="18" charset="0"/>
              <a:cs typeface="Times New Roman" pitchFamily="18" charset="0"/>
            </a:endParaRPr>
          </a:p>
          <a:p>
            <a:pPr lvl="0"/>
            <a:r>
              <a:rPr lang="en-IN" sz="2000" dirty="0">
                <a:latin typeface="Times New Roman" pitchFamily="18" charset="0"/>
                <a:cs typeface="Times New Roman" pitchFamily="18" charset="0"/>
              </a:rPr>
              <a:t>The better education , suicide reduction and reading habits ,creative thinking are encouraged through this application </a:t>
            </a:r>
            <a:endParaRPr lang="en-US" sz="20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2954808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7000" b="-4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0"/>
            <a:ext cx="8610600" cy="7010400"/>
          </a:xfrm>
        </p:spPr>
        <p:txBody>
          <a:bodyPr>
            <a:normAutofit/>
          </a:bodyPr>
          <a:lstStyle/>
          <a:p>
            <a:pPr marL="0" indent="0">
              <a:buNone/>
            </a:pPr>
            <a:endParaRPr lang="en-US" sz="5400" dirty="0" smtClean="0">
              <a:latin typeface="Times New Roman" pitchFamily="18" charset="0"/>
              <a:cs typeface="Times New Roman" pitchFamily="18" charset="0"/>
            </a:endParaRPr>
          </a:p>
          <a:p>
            <a:pPr marL="0" indent="0">
              <a:buNone/>
            </a:pPr>
            <a:endParaRPr lang="en-US" sz="5400" dirty="0">
              <a:latin typeface="Times New Roman" pitchFamily="18" charset="0"/>
              <a:cs typeface="Times New Roman" pitchFamily="18" charset="0"/>
            </a:endParaRPr>
          </a:p>
          <a:p>
            <a:pPr marL="0" indent="0">
              <a:buNone/>
            </a:pPr>
            <a:endParaRPr lang="en-US" sz="5400" dirty="0" smtClean="0">
              <a:latin typeface="Times New Roman" pitchFamily="18" charset="0"/>
              <a:cs typeface="Times New Roman" pitchFamily="18" charset="0"/>
            </a:endParaRPr>
          </a:p>
          <a:p>
            <a:pPr marL="0" indent="0">
              <a:buNone/>
            </a:pPr>
            <a:r>
              <a:rPr lang="en-US" sz="5400" dirty="0">
                <a:latin typeface="Times New Roman" pitchFamily="18" charset="0"/>
                <a:cs typeface="Times New Roman" pitchFamily="18" charset="0"/>
              </a:rPr>
              <a:t> </a:t>
            </a:r>
            <a:r>
              <a:rPr lang="en-US" sz="5400" dirty="0" smtClean="0">
                <a:latin typeface="Times New Roman" pitchFamily="18" charset="0"/>
                <a:cs typeface="Times New Roman" pitchFamily="18" charset="0"/>
              </a:rPr>
              <a:t>   </a:t>
            </a:r>
          </a:p>
          <a:p>
            <a:pPr marL="0" indent="0">
              <a:buNone/>
            </a:pPr>
            <a:r>
              <a:rPr lang="en-US" sz="5400" dirty="0" smtClean="0">
                <a:latin typeface="Times New Roman" pitchFamily="18" charset="0"/>
                <a:cs typeface="Times New Roman" pitchFamily="18" charset="0"/>
              </a:rPr>
              <a:t>       </a:t>
            </a:r>
          </a:p>
          <a:p>
            <a:pPr marL="0" indent="0">
              <a:buNone/>
            </a:pPr>
            <a:r>
              <a:rPr lang="en-US" sz="5400" dirty="0">
                <a:solidFill>
                  <a:srgbClr val="00B050"/>
                </a:solidFill>
                <a:latin typeface="Times New Roman" pitchFamily="18" charset="0"/>
                <a:cs typeface="Times New Roman" pitchFamily="18" charset="0"/>
              </a:rPr>
              <a:t> </a:t>
            </a:r>
            <a:r>
              <a:rPr lang="en-US" sz="5400" dirty="0" smtClean="0">
                <a:solidFill>
                  <a:srgbClr val="00B050"/>
                </a:solidFill>
                <a:latin typeface="Times New Roman" pitchFamily="18" charset="0"/>
                <a:cs typeface="Times New Roman" pitchFamily="18" charset="0"/>
              </a:rPr>
              <a:t>          THANK </a:t>
            </a:r>
            <a:r>
              <a:rPr lang="en-US" sz="5400" dirty="0">
                <a:solidFill>
                  <a:srgbClr val="00B050"/>
                </a:solidFill>
                <a:latin typeface="Times New Roman" pitchFamily="18" charset="0"/>
                <a:cs typeface="Times New Roman" pitchFamily="18" charset="0"/>
              </a:rPr>
              <a:t>YOU </a:t>
            </a:r>
            <a:r>
              <a:rPr lang="en-US" sz="5400" dirty="0">
                <a:solidFill>
                  <a:srgbClr val="00B050"/>
                </a:solidFill>
                <a:latin typeface="Times New Roman" pitchFamily="18" charset="0"/>
                <a:cs typeface="Times New Roman" pitchFamily="18" charset="0"/>
                <a:sym typeface="Wingdings" pitchFamily="2" charset="2"/>
              </a:rPr>
              <a:t></a:t>
            </a:r>
            <a:endParaRPr lang="en-US" sz="5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87292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4800" y="304800"/>
            <a:ext cx="8534400" cy="6019800"/>
          </a:xfrm>
        </p:spPr>
        <p:txBody>
          <a:bodyPr>
            <a:normAutofit/>
          </a:bodyPr>
          <a:lstStyle/>
          <a:p>
            <a:pPr marL="0" indent="0">
              <a:buNone/>
            </a:pPr>
            <a:r>
              <a:rPr lang="en-US" sz="2400" dirty="0" smtClean="0">
                <a:solidFill>
                  <a:schemeClr val="tx2">
                    <a:lumMod val="75000"/>
                  </a:schemeClr>
                </a:solidFill>
              </a:rPr>
              <a:t>                                              </a:t>
            </a:r>
          </a:p>
          <a:p>
            <a:pPr marL="0" indent="0">
              <a:buNone/>
            </a:pPr>
            <a:r>
              <a:rPr lang="en-US" sz="2400" dirty="0">
                <a:solidFill>
                  <a:schemeClr val="tx2">
                    <a:lumMod val="75000"/>
                  </a:schemeClr>
                </a:solidFill>
              </a:rPr>
              <a:t> </a:t>
            </a:r>
            <a:r>
              <a:rPr lang="en-US" sz="2400" dirty="0" smtClean="0">
                <a:solidFill>
                  <a:schemeClr val="tx2">
                    <a:lumMod val="75000"/>
                  </a:schemeClr>
                </a:solidFill>
              </a:rPr>
              <a:t>                                               </a:t>
            </a:r>
            <a:r>
              <a:rPr lang="en-US" sz="2400" dirty="0">
                <a:solidFill>
                  <a:schemeClr val="tx2">
                    <a:lumMod val="75000"/>
                  </a:schemeClr>
                </a:solidFill>
              </a:rPr>
              <a:t>6.Jokes sharing</a:t>
            </a:r>
          </a:p>
          <a:p>
            <a:pPr marL="0" indent="0">
              <a:buNone/>
            </a:pPr>
            <a:r>
              <a:rPr lang="en-US" sz="2400" dirty="0">
                <a:solidFill>
                  <a:schemeClr val="tx2">
                    <a:lumMod val="75000"/>
                  </a:schemeClr>
                </a:solidFill>
              </a:rPr>
              <a:t>                                                7.Diary writing</a:t>
            </a:r>
          </a:p>
          <a:p>
            <a:pPr marL="0" indent="0">
              <a:buNone/>
            </a:pPr>
            <a:r>
              <a:rPr lang="en-US" sz="2400" dirty="0">
                <a:solidFill>
                  <a:schemeClr val="tx2">
                    <a:lumMod val="75000"/>
                  </a:schemeClr>
                </a:solidFill>
              </a:rPr>
              <a:t>                                                8.Talent Exhibition</a:t>
            </a:r>
          </a:p>
          <a:p>
            <a:pPr marL="0" indent="0">
              <a:buNone/>
            </a:pPr>
            <a:r>
              <a:rPr lang="en-US" sz="2400" dirty="0">
                <a:solidFill>
                  <a:schemeClr val="tx2">
                    <a:lumMod val="75000"/>
                  </a:schemeClr>
                </a:solidFill>
              </a:rPr>
              <a:t>                                                9.Advice from the psychiatrist</a:t>
            </a:r>
          </a:p>
          <a:p>
            <a:pPr marL="0" indent="0">
              <a:buNone/>
            </a:pPr>
            <a:r>
              <a:rPr lang="en-US" sz="2400" dirty="0">
                <a:solidFill>
                  <a:schemeClr val="tx2">
                    <a:lumMod val="75000"/>
                  </a:schemeClr>
                </a:solidFill>
              </a:rPr>
              <a:t>                                                </a:t>
            </a:r>
            <a:r>
              <a:rPr lang="en-US" sz="2400" dirty="0" smtClean="0">
                <a:solidFill>
                  <a:schemeClr val="tx2">
                    <a:lumMod val="75000"/>
                  </a:schemeClr>
                </a:solidFill>
              </a:rPr>
              <a:t>10.AI </a:t>
            </a:r>
            <a:r>
              <a:rPr lang="en-US" sz="2400" dirty="0">
                <a:solidFill>
                  <a:schemeClr val="tx2">
                    <a:lumMod val="75000"/>
                  </a:schemeClr>
                </a:solidFill>
              </a:rPr>
              <a:t>face </a:t>
            </a:r>
            <a:r>
              <a:rPr lang="en-US" sz="2400" dirty="0" smtClean="0">
                <a:solidFill>
                  <a:schemeClr val="tx2">
                    <a:lumMod val="75000"/>
                  </a:schemeClr>
                </a:solidFill>
              </a:rPr>
              <a:t>recognition</a:t>
            </a:r>
          </a:p>
          <a:p>
            <a:endParaRPr lang="en-US" sz="2400" dirty="0" smtClean="0">
              <a:solidFill>
                <a:schemeClr val="tx2">
                  <a:lumMod val="75000"/>
                </a:schemeClr>
              </a:solidFill>
            </a:endParaRPr>
          </a:p>
          <a:p>
            <a:r>
              <a:rPr lang="en-US" sz="2400" dirty="0">
                <a:solidFill>
                  <a:schemeClr val="tx2">
                    <a:lumMod val="75000"/>
                  </a:schemeClr>
                </a:solidFill>
              </a:rPr>
              <a:t> </a:t>
            </a:r>
            <a:r>
              <a:rPr lang="en-US" sz="2400" dirty="0" smtClean="0">
                <a:solidFill>
                  <a:schemeClr val="tx2">
                    <a:lumMod val="75000"/>
                  </a:schemeClr>
                </a:solidFill>
              </a:rPr>
              <a:t>        </a:t>
            </a:r>
            <a:r>
              <a:rPr lang="en-US" sz="2400" dirty="0">
                <a:solidFill>
                  <a:schemeClr val="tx2">
                    <a:lumMod val="75000"/>
                  </a:schemeClr>
                </a:solidFill>
              </a:rPr>
              <a:t>L</a:t>
            </a:r>
            <a:r>
              <a:rPr lang="en-US" sz="2400" dirty="0" smtClean="0">
                <a:solidFill>
                  <a:schemeClr val="tx2">
                    <a:lumMod val="75000"/>
                  </a:schemeClr>
                </a:solidFill>
              </a:rPr>
              <a:t>et us briefly explain the features of application -</a:t>
            </a:r>
            <a:r>
              <a:rPr lang="en-US" sz="2400" dirty="0" smtClean="0">
                <a:solidFill>
                  <a:srgbClr val="92D050"/>
                </a:solidFill>
              </a:rPr>
              <a:t>ME</a:t>
            </a:r>
            <a:endParaRPr lang="en-US" sz="2400" dirty="0">
              <a:solidFill>
                <a:srgbClr val="92D050"/>
              </a:solidFill>
            </a:endParaRPr>
          </a:p>
        </p:txBody>
      </p:sp>
    </p:spTree>
    <p:extLst>
      <p:ext uri="{BB962C8B-B14F-4D97-AF65-F5344CB8AC3E}">
        <p14:creationId xmlns:p14="http://schemas.microsoft.com/office/powerpoint/2010/main" val="107884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50000"/>
                  </a:schemeClr>
                </a:solidFill>
              </a:rPr>
              <a:t>            </a:t>
            </a:r>
            <a:r>
              <a:rPr lang="en-US" dirty="0" smtClean="0">
                <a:solidFill>
                  <a:schemeClr val="tx2">
                    <a:lumMod val="75000"/>
                  </a:schemeClr>
                </a:solidFill>
              </a:rPr>
              <a:t>FIRST PAGE OF APPLICATION -ME</a:t>
            </a:r>
            <a:endParaRPr lang="en-US" dirty="0">
              <a:solidFill>
                <a:schemeClr val="tx2">
                  <a:lumMod val="75000"/>
                </a:schemeClr>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1600200"/>
            <a:ext cx="4876800" cy="4191000"/>
          </a:xfrm>
          <a:prstGeom prst="rect">
            <a:avLst/>
          </a:prstGeom>
        </p:spPr>
      </p:pic>
    </p:spTree>
    <p:extLst>
      <p:ext uri="{BB962C8B-B14F-4D97-AF65-F5344CB8AC3E}">
        <p14:creationId xmlns:p14="http://schemas.microsoft.com/office/powerpoint/2010/main" val="14315160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924800" cy="1143000"/>
          </a:xfrm>
        </p:spPr>
        <p:txBody>
          <a:bodyPr/>
          <a:lstStyle/>
          <a:p>
            <a:r>
              <a:rPr lang="en-US" dirty="0" smtClean="0">
                <a:solidFill>
                  <a:schemeClr val="tx2">
                    <a:lumMod val="75000"/>
                  </a:schemeClr>
                </a:solidFill>
              </a:rPr>
              <a:t>          Main  PAGE OF THE APPLICATION-ME</a:t>
            </a:r>
            <a:endParaRPr lang="en-US" dirty="0">
              <a:solidFill>
                <a:schemeClr val="tx2">
                  <a:lumMod val="75000"/>
                </a:schemeClr>
              </a:solidFill>
            </a:endParaRPr>
          </a:p>
        </p:txBody>
      </p:sp>
      <p:pic>
        <p:nvPicPr>
          <p:cNvPr id="4" name="Picture 3" descr="main.jpg"/>
          <p:cNvPicPr>
            <a:picLocks noChangeAspect="1"/>
          </p:cNvPicPr>
          <p:nvPr/>
        </p:nvPicPr>
        <p:blipFill>
          <a:blip r:embed="rId2" cstate="print"/>
          <a:stretch>
            <a:fillRect/>
          </a:stretch>
        </p:blipFill>
        <p:spPr>
          <a:xfrm>
            <a:off x="2895600" y="1371600"/>
            <a:ext cx="3638717" cy="4419600"/>
          </a:xfrm>
          <a:prstGeom prst="rect">
            <a:avLst/>
          </a:prstGeom>
        </p:spPr>
      </p:pic>
    </p:spTree>
    <p:extLst>
      <p:ext uri="{BB962C8B-B14F-4D97-AF65-F5344CB8AC3E}">
        <p14:creationId xmlns:p14="http://schemas.microsoft.com/office/powerpoint/2010/main" val="1867578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                    </a:t>
            </a:r>
            <a:r>
              <a:rPr lang="en-US" sz="4400" dirty="0" smtClean="0">
                <a:solidFill>
                  <a:schemeClr val="tx2">
                    <a:lumMod val="75000"/>
                  </a:schemeClr>
                </a:solidFill>
              </a:rPr>
              <a:t>WORKING</a:t>
            </a:r>
            <a:endParaRPr lang="en-US" sz="4400" dirty="0">
              <a:solidFill>
                <a:schemeClr val="tx2">
                  <a:lumMod val="75000"/>
                </a:schemeClr>
              </a:solidFill>
            </a:endParaRPr>
          </a:p>
        </p:txBody>
      </p:sp>
      <p:sp>
        <p:nvSpPr>
          <p:cNvPr id="3" name="Content Placeholder 2"/>
          <p:cNvSpPr>
            <a:spLocks noGrp="1"/>
          </p:cNvSpPr>
          <p:nvPr>
            <p:ph sz="quarter" idx="13"/>
          </p:nvPr>
        </p:nvSpPr>
        <p:spPr/>
        <p:txBody>
          <a:bodyPr/>
          <a:lstStyle/>
          <a:p>
            <a:r>
              <a:rPr lang="en-US" sz="3200" dirty="0" smtClean="0"/>
              <a:t>STEP 1: </a:t>
            </a:r>
            <a:r>
              <a:rPr lang="en-US" sz="3200" dirty="0" smtClean="0">
                <a:solidFill>
                  <a:schemeClr val="tx2">
                    <a:lumMod val="75000"/>
                  </a:schemeClr>
                </a:solidFill>
              </a:rPr>
              <a:t>SIGN UP</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366962"/>
            <a:ext cx="7010400" cy="2433638"/>
          </a:xfrm>
          <a:prstGeom prst="rect">
            <a:avLst/>
          </a:prstGeom>
        </p:spPr>
      </p:pic>
    </p:spTree>
    <p:extLst>
      <p:ext uri="{BB962C8B-B14F-4D97-AF65-F5344CB8AC3E}">
        <p14:creationId xmlns:p14="http://schemas.microsoft.com/office/powerpoint/2010/main" val="709980458"/>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708</TotalTime>
  <Words>1835</Words>
  <Application>Microsoft Office PowerPoint</Application>
  <PresentationFormat>On-screen Show (4:3)</PresentationFormat>
  <Paragraphs>216</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Horizon</vt:lpstr>
      <vt:lpstr>      ME DISCOVERING YOURSELF </vt:lpstr>
      <vt:lpstr>                                     BY </vt:lpstr>
      <vt:lpstr>              PROBLEM STATEMENT</vt:lpstr>
      <vt:lpstr>                                 ABSTRACT</vt:lpstr>
      <vt:lpstr>                           PROPOSED PROJECT</vt:lpstr>
      <vt:lpstr>PowerPoint Presentation</vt:lpstr>
      <vt:lpstr>            FIRST PAGE OF APPLICATION -ME</vt:lpstr>
      <vt:lpstr>          Main  PAGE OF THE APPLICATION-ME</vt:lpstr>
      <vt:lpstr>                    WORKING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STEP 3: STRESS IDENTIFIER</vt:lpstr>
      <vt:lpstr>PowerPoint Presentation</vt:lpstr>
      <vt:lpstr>PowerPoint Presentation</vt:lpstr>
      <vt:lpstr>                        STEP 4: games</vt:lpstr>
      <vt:lpstr>PowerPoint Presentation</vt:lpstr>
      <vt:lpstr>OTHER  mind  RELATED GAMES:</vt:lpstr>
      <vt:lpstr>PowerPoint Presentation</vt:lpstr>
      <vt:lpstr>PowerPoint Presentation</vt:lpstr>
      <vt:lpstr>PowerPoint Presentation</vt:lpstr>
      <vt:lpstr>PowerPoint Presentation</vt:lpstr>
      <vt:lpstr>PowerPoint Presentation</vt:lpstr>
      <vt:lpstr>PowerPoint Presentation</vt:lpstr>
      <vt:lpstr>          Step 5: INSPIRING VIDEOS: </vt:lpstr>
      <vt:lpstr>PowerPoint Presentation</vt:lpstr>
      <vt:lpstr>                  STEP 6: ARTICLE  READING </vt:lpstr>
      <vt:lpstr>PowerPoint Presentation</vt:lpstr>
      <vt:lpstr>                                    STEP 7: JOKES SHARING </vt:lpstr>
      <vt:lpstr>PowerPoint Presentation</vt:lpstr>
      <vt:lpstr>                  STEP 8:DIARY WRITING</vt:lpstr>
      <vt:lpstr>PowerPoint Presentation</vt:lpstr>
      <vt:lpstr>PowerPoint Presentation</vt:lpstr>
      <vt:lpstr>                    Step 9:talent exhibition</vt:lpstr>
      <vt:lpstr>PowerPoint Presentation</vt:lpstr>
      <vt:lpstr>Step 10: Advice from the psychiatrist</vt:lpstr>
      <vt:lpstr>PowerPoint Presentation</vt:lpstr>
      <vt:lpstr>                 Step 11:  ai face recognition</vt:lpstr>
      <vt:lpstr>PowerPoint Presentation</vt:lpstr>
      <vt:lpstr>                 STEP 12: STRESS IDENTIFIER</vt:lpstr>
      <vt:lpstr>PowerPoint Presentation</vt:lpstr>
      <vt:lpstr>                  OVERALL    ARCHITECTURE</vt:lpstr>
      <vt:lpstr>PowerPoint Presentation</vt:lpstr>
      <vt:lpstr>HARDWARE REQUIREMENTS</vt:lpstr>
      <vt:lpstr>                            ADVANTAGES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 DISCOVERING YOURSELF</dc:title>
  <dc:creator>Pavi_Joshi</dc:creator>
  <cp:lastModifiedBy>Pavi_Joshi</cp:lastModifiedBy>
  <cp:revision>80</cp:revision>
  <dcterms:created xsi:type="dcterms:W3CDTF">2017-12-01T11:04:32Z</dcterms:created>
  <dcterms:modified xsi:type="dcterms:W3CDTF">2017-12-05T15:25:16Z</dcterms:modified>
</cp:coreProperties>
</file>